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689" r:id="rId2"/>
  </p:sldMasterIdLst>
  <p:notesMasterIdLst>
    <p:notesMasterId r:id="rId71"/>
  </p:notesMasterIdLst>
  <p:sldIdLst>
    <p:sldId id="488" r:id="rId3"/>
    <p:sldId id="481" r:id="rId4"/>
    <p:sldId id="499" r:id="rId5"/>
    <p:sldId id="501" r:id="rId6"/>
    <p:sldId id="544" r:id="rId7"/>
    <p:sldId id="502" r:id="rId8"/>
    <p:sldId id="531" r:id="rId9"/>
    <p:sldId id="532" r:id="rId10"/>
    <p:sldId id="528" r:id="rId11"/>
    <p:sldId id="525" r:id="rId12"/>
    <p:sldId id="527" r:id="rId13"/>
    <p:sldId id="526" r:id="rId14"/>
    <p:sldId id="524" r:id="rId15"/>
    <p:sldId id="529" r:id="rId16"/>
    <p:sldId id="533" r:id="rId17"/>
    <p:sldId id="536" r:id="rId18"/>
    <p:sldId id="537" r:id="rId19"/>
    <p:sldId id="538" r:id="rId20"/>
    <p:sldId id="539" r:id="rId21"/>
    <p:sldId id="534" r:id="rId22"/>
    <p:sldId id="540" r:id="rId23"/>
    <p:sldId id="541" r:id="rId24"/>
    <p:sldId id="542" r:id="rId25"/>
    <p:sldId id="545" r:id="rId26"/>
    <p:sldId id="549" r:id="rId27"/>
    <p:sldId id="543" r:id="rId28"/>
    <p:sldId id="546" r:id="rId29"/>
    <p:sldId id="547" r:id="rId30"/>
    <p:sldId id="548" r:id="rId31"/>
    <p:sldId id="503" r:id="rId32"/>
    <p:sldId id="504" r:id="rId33"/>
    <p:sldId id="505" r:id="rId34"/>
    <p:sldId id="506" r:id="rId35"/>
    <p:sldId id="507" r:id="rId36"/>
    <p:sldId id="508" r:id="rId37"/>
    <p:sldId id="509" r:id="rId38"/>
    <p:sldId id="510" r:id="rId39"/>
    <p:sldId id="511" r:id="rId40"/>
    <p:sldId id="512" r:id="rId41"/>
    <p:sldId id="513" r:id="rId42"/>
    <p:sldId id="514" r:id="rId43"/>
    <p:sldId id="515" r:id="rId44"/>
    <p:sldId id="516" r:id="rId45"/>
    <p:sldId id="517" r:id="rId46"/>
    <p:sldId id="518" r:id="rId47"/>
    <p:sldId id="519" r:id="rId48"/>
    <p:sldId id="520" r:id="rId49"/>
    <p:sldId id="521" r:id="rId50"/>
    <p:sldId id="522" r:id="rId51"/>
    <p:sldId id="523" r:id="rId52"/>
    <p:sldId id="500" r:id="rId53"/>
    <p:sldId id="497" r:id="rId54"/>
    <p:sldId id="498" r:id="rId55"/>
    <p:sldId id="496" r:id="rId56"/>
    <p:sldId id="530" r:id="rId57"/>
    <p:sldId id="535" r:id="rId58"/>
    <p:sldId id="489" r:id="rId59"/>
    <p:sldId id="491" r:id="rId60"/>
    <p:sldId id="487" r:id="rId61"/>
    <p:sldId id="492" r:id="rId62"/>
    <p:sldId id="480" r:id="rId63"/>
    <p:sldId id="482" r:id="rId64"/>
    <p:sldId id="479" r:id="rId65"/>
    <p:sldId id="486" r:id="rId66"/>
    <p:sldId id="494" r:id="rId67"/>
    <p:sldId id="495" r:id="rId68"/>
    <p:sldId id="493" r:id="rId69"/>
    <p:sldId id="443" r:id="rId70"/>
  </p:sldIdLst>
  <p:sldSz cx="10691813" cy="7559675"/>
  <p:notesSz cx="9939338" cy="6807200"/>
  <p:defaultTextStyle>
    <a:defPPr>
      <a:defRPr lang="ko-KR"/>
    </a:defPPr>
    <a:lvl1pPr marL="0" algn="l" defTabSz="1042873" rtl="0" eaLnBrk="1" latinLnBrk="1" hangingPunct="1">
      <a:defRPr sz="2053" kern="1200">
        <a:solidFill>
          <a:schemeClr val="tx1"/>
        </a:solidFill>
        <a:latin typeface="+mn-lt"/>
        <a:ea typeface="+mn-ea"/>
        <a:cs typeface="+mn-cs"/>
      </a:defRPr>
    </a:lvl1pPr>
    <a:lvl2pPr marL="521437" algn="l" defTabSz="1042873" rtl="0" eaLnBrk="1" latinLnBrk="1" hangingPunct="1">
      <a:defRPr sz="2053" kern="1200">
        <a:solidFill>
          <a:schemeClr val="tx1"/>
        </a:solidFill>
        <a:latin typeface="+mn-lt"/>
        <a:ea typeface="+mn-ea"/>
        <a:cs typeface="+mn-cs"/>
      </a:defRPr>
    </a:lvl2pPr>
    <a:lvl3pPr marL="1042873" algn="l" defTabSz="1042873" rtl="0" eaLnBrk="1" latinLnBrk="1" hangingPunct="1">
      <a:defRPr sz="2053" kern="1200">
        <a:solidFill>
          <a:schemeClr val="tx1"/>
        </a:solidFill>
        <a:latin typeface="+mn-lt"/>
        <a:ea typeface="+mn-ea"/>
        <a:cs typeface="+mn-cs"/>
      </a:defRPr>
    </a:lvl3pPr>
    <a:lvl4pPr marL="1564310" algn="l" defTabSz="1042873" rtl="0" eaLnBrk="1" latinLnBrk="1" hangingPunct="1">
      <a:defRPr sz="2053" kern="1200">
        <a:solidFill>
          <a:schemeClr val="tx1"/>
        </a:solidFill>
        <a:latin typeface="+mn-lt"/>
        <a:ea typeface="+mn-ea"/>
        <a:cs typeface="+mn-cs"/>
      </a:defRPr>
    </a:lvl4pPr>
    <a:lvl5pPr marL="2085746" algn="l" defTabSz="1042873" rtl="0" eaLnBrk="1" latinLnBrk="1" hangingPunct="1">
      <a:defRPr sz="2053" kern="1200">
        <a:solidFill>
          <a:schemeClr val="tx1"/>
        </a:solidFill>
        <a:latin typeface="+mn-lt"/>
        <a:ea typeface="+mn-ea"/>
        <a:cs typeface="+mn-cs"/>
      </a:defRPr>
    </a:lvl5pPr>
    <a:lvl6pPr marL="2607183" algn="l" defTabSz="1042873" rtl="0" eaLnBrk="1" latinLnBrk="1" hangingPunct="1">
      <a:defRPr sz="2053" kern="1200">
        <a:solidFill>
          <a:schemeClr val="tx1"/>
        </a:solidFill>
        <a:latin typeface="+mn-lt"/>
        <a:ea typeface="+mn-ea"/>
        <a:cs typeface="+mn-cs"/>
      </a:defRPr>
    </a:lvl6pPr>
    <a:lvl7pPr marL="3128620" algn="l" defTabSz="1042873" rtl="0" eaLnBrk="1" latinLnBrk="1" hangingPunct="1">
      <a:defRPr sz="2053" kern="1200">
        <a:solidFill>
          <a:schemeClr val="tx1"/>
        </a:solidFill>
        <a:latin typeface="+mn-lt"/>
        <a:ea typeface="+mn-ea"/>
        <a:cs typeface="+mn-cs"/>
      </a:defRPr>
    </a:lvl7pPr>
    <a:lvl8pPr marL="3650056" algn="l" defTabSz="1042873" rtl="0" eaLnBrk="1" latinLnBrk="1" hangingPunct="1">
      <a:defRPr sz="2053" kern="1200">
        <a:solidFill>
          <a:schemeClr val="tx1"/>
        </a:solidFill>
        <a:latin typeface="+mn-lt"/>
        <a:ea typeface="+mn-ea"/>
        <a:cs typeface="+mn-cs"/>
      </a:defRPr>
    </a:lvl8pPr>
    <a:lvl9pPr marL="4171493" algn="l" defTabSz="1042873" rtl="0" eaLnBrk="1" latinLnBrk="1" hangingPunct="1">
      <a:defRPr sz="2053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8" orient="horz" pos="2358" userDrawn="1">
          <p15:clr>
            <a:srgbClr val="A4A3A4"/>
          </p15:clr>
        </p15:guide>
        <p15:guide id="9" pos="3345" userDrawn="1">
          <p15:clr>
            <a:srgbClr val="A4A3A4"/>
          </p15:clr>
        </p15:guide>
        <p15:guide id="10" pos="782" userDrawn="1">
          <p15:clr>
            <a:srgbClr val="A4A3A4"/>
          </p15:clr>
        </p15:guide>
        <p15:guide id="11" pos="1349" userDrawn="1">
          <p15:clr>
            <a:srgbClr val="A4A3A4"/>
          </p15:clr>
        </p15:guide>
        <p15:guide id="12" pos="2438" userDrawn="1">
          <p15:clr>
            <a:srgbClr val="A4A3A4"/>
          </p15:clr>
        </p15:guide>
        <p15:guide id="13" pos="5704" userDrawn="1">
          <p15:clr>
            <a:srgbClr val="A4A3A4"/>
          </p15:clr>
        </p15:guide>
        <p15:guide id="14" pos="53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2047E"/>
    <a:srgbClr val="AF3790"/>
    <a:srgbClr val="FB85ED"/>
    <a:srgbClr val="892B70"/>
    <a:srgbClr val="E9B9DC"/>
    <a:srgbClr val="B4C7E7"/>
    <a:srgbClr val="173D6B"/>
    <a:srgbClr val="F2F2F2"/>
    <a:srgbClr val="E8E8E8"/>
    <a:srgbClr val="D2D2D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보통 스타일 3 - 강조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FECB4D8-DB02-4DC6-A0A2-4F2EBAE1DC90}" styleName="보통 스타일 1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0505E3EF-67EA-436B-97B2-0124C06EBD24}" styleName="보통 스타일 4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69C7853C-536D-4A76-A0AE-DD22124D55A5}" styleName="테마 스타일 1 - 강조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1" autoAdjust="0"/>
    <p:restoredTop sz="92803" autoAdjust="0"/>
  </p:normalViewPr>
  <p:slideViewPr>
    <p:cSldViewPr snapToGrid="0" showGuides="1">
      <p:cViewPr varScale="1">
        <p:scale>
          <a:sx n="77" d="100"/>
          <a:sy n="77" d="100"/>
        </p:scale>
        <p:origin x="696" y="67"/>
      </p:cViewPr>
      <p:guideLst>
        <p:guide orient="horz" pos="2358"/>
        <p:guide pos="3345"/>
        <p:guide pos="782"/>
        <p:guide pos="1349"/>
        <p:guide pos="2438"/>
        <p:guide pos="5704"/>
        <p:guide pos="533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-567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theme" Target="theme/theme1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presProps" Target="pres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" Type="http://schemas.openxmlformats.org/officeDocument/2006/relationships/slide" Target="slides/slide5.xml"/><Relationship Id="rId7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6888" cy="3413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629275" y="0"/>
            <a:ext cx="4308475" cy="3413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BBCA84-884A-4990-B4B7-7C892AB4BE20}" type="datetimeFigureOut">
              <a:rPr lang="ko-KR" altLang="en-US" smtClean="0"/>
              <a:t>2021-06-18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344863" y="850900"/>
            <a:ext cx="3249612" cy="22971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93775" y="3276600"/>
            <a:ext cx="7951788" cy="26797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465888"/>
            <a:ext cx="4306888" cy="3413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629275" y="6465888"/>
            <a:ext cx="4308475" cy="3413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7341C3-77BA-4E20-A2DA-6C31421BF4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56728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902124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735013" y="7007225"/>
            <a:ext cx="2405062" cy="401638"/>
          </a:xfrm>
          <a:prstGeom prst="rect">
            <a:avLst/>
          </a:prstGeom>
        </p:spPr>
        <p:txBody>
          <a:bodyPr/>
          <a:lstStyle/>
          <a:p>
            <a:fld id="{07719A32-527B-4108-A498-F4E1C0CFB8F3}" type="datetimeFigureOut">
              <a:rPr lang="ko-KR" altLang="en-US" smtClean="0"/>
              <a:t>2021-06-18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3541713" y="7007225"/>
            <a:ext cx="3608387" cy="401638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7551738" y="7007225"/>
            <a:ext cx="2405062" cy="401638"/>
          </a:xfrm>
          <a:prstGeom prst="rect">
            <a:avLst/>
          </a:prstGeom>
        </p:spPr>
        <p:txBody>
          <a:bodyPr/>
          <a:lstStyle/>
          <a:p>
            <a:fld id="{40A0C479-B11F-49F7-96C5-CDED81805E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54469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36600" y="503238"/>
            <a:ext cx="3448050" cy="17653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45013" y="1089025"/>
            <a:ext cx="5413375" cy="5372100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736600" y="2268538"/>
            <a:ext cx="3448050" cy="42005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735013" y="7007225"/>
            <a:ext cx="2405062" cy="401638"/>
          </a:xfrm>
          <a:prstGeom prst="rect">
            <a:avLst/>
          </a:prstGeom>
        </p:spPr>
        <p:txBody>
          <a:bodyPr/>
          <a:lstStyle/>
          <a:p>
            <a:fld id="{07719A32-527B-4108-A498-F4E1C0CFB8F3}" type="datetimeFigureOut">
              <a:rPr lang="ko-KR" altLang="en-US" smtClean="0"/>
              <a:t>2021-06-18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541713" y="7007225"/>
            <a:ext cx="3608387" cy="401638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7551738" y="7007225"/>
            <a:ext cx="2405062" cy="401638"/>
          </a:xfrm>
          <a:prstGeom prst="rect">
            <a:avLst/>
          </a:prstGeom>
        </p:spPr>
        <p:txBody>
          <a:bodyPr/>
          <a:lstStyle/>
          <a:p>
            <a:fld id="{40A0C479-B11F-49F7-96C5-CDED81805E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63340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36600" y="503238"/>
            <a:ext cx="3448050" cy="17653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4545013" y="1089025"/>
            <a:ext cx="5413375" cy="5372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736600" y="2268538"/>
            <a:ext cx="3448050" cy="42005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735013" y="7007225"/>
            <a:ext cx="2405062" cy="401638"/>
          </a:xfrm>
          <a:prstGeom prst="rect">
            <a:avLst/>
          </a:prstGeom>
        </p:spPr>
        <p:txBody>
          <a:bodyPr/>
          <a:lstStyle/>
          <a:p>
            <a:fld id="{07719A32-527B-4108-A498-F4E1C0CFB8F3}" type="datetimeFigureOut">
              <a:rPr lang="ko-KR" altLang="en-US" smtClean="0"/>
              <a:t>2021-06-18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541713" y="7007225"/>
            <a:ext cx="3608387" cy="401638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7551738" y="7007225"/>
            <a:ext cx="2405062" cy="401638"/>
          </a:xfrm>
          <a:prstGeom prst="rect">
            <a:avLst/>
          </a:prstGeom>
        </p:spPr>
        <p:txBody>
          <a:bodyPr/>
          <a:lstStyle/>
          <a:p>
            <a:fld id="{40A0C479-B11F-49F7-96C5-CDED81805E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855047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35013" y="403225"/>
            <a:ext cx="9221787" cy="14605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735013" y="2012950"/>
            <a:ext cx="9221787" cy="4795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735013" y="7007225"/>
            <a:ext cx="2405062" cy="401638"/>
          </a:xfrm>
          <a:prstGeom prst="rect">
            <a:avLst/>
          </a:prstGeom>
        </p:spPr>
        <p:txBody>
          <a:bodyPr/>
          <a:lstStyle/>
          <a:p>
            <a:fld id="{07719A32-527B-4108-A498-F4E1C0CFB8F3}" type="datetimeFigureOut">
              <a:rPr lang="ko-KR" altLang="en-US" smtClean="0"/>
              <a:t>2021-06-18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541713" y="7007225"/>
            <a:ext cx="3608387" cy="401638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7551738" y="7007225"/>
            <a:ext cx="2405062" cy="401638"/>
          </a:xfrm>
          <a:prstGeom prst="rect">
            <a:avLst/>
          </a:prstGeom>
        </p:spPr>
        <p:txBody>
          <a:bodyPr/>
          <a:lstStyle/>
          <a:p>
            <a:fld id="{40A0C479-B11F-49F7-96C5-CDED81805E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218296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651750" y="403225"/>
            <a:ext cx="2305050" cy="6405563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735013" y="403225"/>
            <a:ext cx="6764337" cy="64055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735013" y="7007225"/>
            <a:ext cx="2405062" cy="401638"/>
          </a:xfrm>
          <a:prstGeom prst="rect">
            <a:avLst/>
          </a:prstGeom>
        </p:spPr>
        <p:txBody>
          <a:bodyPr/>
          <a:lstStyle/>
          <a:p>
            <a:fld id="{07719A32-527B-4108-A498-F4E1C0CFB8F3}" type="datetimeFigureOut">
              <a:rPr lang="ko-KR" altLang="en-US" smtClean="0"/>
              <a:t>2021-06-18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541713" y="7007225"/>
            <a:ext cx="3608387" cy="401638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7551738" y="7007225"/>
            <a:ext cx="2405062" cy="401638"/>
          </a:xfrm>
          <a:prstGeom prst="rect">
            <a:avLst/>
          </a:prstGeom>
        </p:spPr>
        <p:txBody>
          <a:bodyPr/>
          <a:lstStyle/>
          <a:p>
            <a:fld id="{40A0C479-B11F-49F7-96C5-CDED81805E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47609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07475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173944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69813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35013" y="403225"/>
            <a:ext cx="9221787" cy="14605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35013" y="2012950"/>
            <a:ext cx="9221787" cy="47958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735013" y="7007225"/>
            <a:ext cx="2405062" cy="401638"/>
          </a:xfrm>
          <a:prstGeom prst="rect">
            <a:avLst/>
          </a:prstGeom>
        </p:spPr>
        <p:txBody>
          <a:bodyPr/>
          <a:lstStyle/>
          <a:p>
            <a:fld id="{07719A32-527B-4108-A498-F4E1C0CFB8F3}" type="datetimeFigureOut">
              <a:rPr lang="ko-KR" altLang="en-US" smtClean="0"/>
              <a:t>2021-06-18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541713" y="7007225"/>
            <a:ext cx="3608387" cy="401638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7551738" y="7007225"/>
            <a:ext cx="2405062" cy="401638"/>
          </a:xfrm>
          <a:prstGeom prst="rect">
            <a:avLst/>
          </a:prstGeom>
        </p:spPr>
        <p:txBody>
          <a:bodyPr/>
          <a:lstStyle/>
          <a:p>
            <a:fld id="{40A0C479-B11F-49F7-96C5-CDED81805E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48568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30250" y="1884363"/>
            <a:ext cx="9220200" cy="31448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30250" y="5059363"/>
            <a:ext cx="9220200" cy="16525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735013" y="7007225"/>
            <a:ext cx="2405062" cy="401638"/>
          </a:xfrm>
          <a:prstGeom prst="rect">
            <a:avLst/>
          </a:prstGeom>
        </p:spPr>
        <p:txBody>
          <a:bodyPr/>
          <a:lstStyle/>
          <a:p>
            <a:fld id="{07719A32-527B-4108-A498-F4E1C0CFB8F3}" type="datetimeFigureOut">
              <a:rPr lang="ko-KR" altLang="en-US" smtClean="0"/>
              <a:t>2021-06-18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541713" y="7007225"/>
            <a:ext cx="3608387" cy="401638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7551738" y="7007225"/>
            <a:ext cx="2405062" cy="401638"/>
          </a:xfrm>
          <a:prstGeom prst="rect">
            <a:avLst/>
          </a:prstGeom>
        </p:spPr>
        <p:txBody>
          <a:bodyPr/>
          <a:lstStyle/>
          <a:p>
            <a:fld id="{40A0C479-B11F-49F7-96C5-CDED81805E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3159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35013" y="403225"/>
            <a:ext cx="9221787" cy="14605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735013" y="2012950"/>
            <a:ext cx="4533900" cy="47958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421313" y="2012950"/>
            <a:ext cx="4535487" cy="47958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735013" y="7007225"/>
            <a:ext cx="2405062" cy="401638"/>
          </a:xfrm>
          <a:prstGeom prst="rect">
            <a:avLst/>
          </a:prstGeom>
        </p:spPr>
        <p:txBody>
          <a:bodyPr/>
          <a:lstStyle/>
          <a:p>
            <a:fld id="{07719A32-527B-4108-A498-F4E1C0CFB8F3}" type="datetimeFigureOut">
              <a:rPr lang="ko-KR" altLang="en-US" smtClean="0"/>
              <a:t>2021-06-18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541713" y="7007225"/>
            <a:ext cx="3608387" cy="401638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7551738" y="7007225"/>
            <a:ext cx="2405062" cy="401638"/>
          </a:xfrm>
          <a:prstGeom prst="rect">
            <a:avLst/>
          </a:prstGeom>
        </p:spPr>
        <p:txBody>
          <a:bodyPr/>
          <a:lstStyle/>
          <a:p>
            <a:fld id="{40A0C479-B11F-49F7-96C5-CDED81805E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45921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36600" y="403225"/>
            <a:ext cx="9221788" cy="14605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36600" y="1852613"/>
            <a:ext cx="4522788" cy="90805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736600" y="2760663"/>
            <a:ext cx="4522788" cy="40624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413375" y="1852613"/>
            <a:ext cx="4545013" cy="90805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413375" y="2760663"/>
            <a:ext cx="4545013" cy="40624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735013" y="7007225"/>
            <a:ext cx="2405062" cy="401638"/>
          </a:xfrm>
          <a:prstGeom prst="rect">
            <a:avLst/>
          </a:prstGeom>
        </p:spPr>
        <p:txBody>
          <a:bodyPr/>
          <a:lstStyle/>
          <a:p>
            <a:fld id="{07719A32-527B-4108-A498-F4E1C0CFB8F3}" type="datetimeFigureOut">
              <a:rPr lang="ko-KR" altLang="en-US" smtClean="0"/>
              <a:t>2021-06-18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3541713" y="7007225"/>
            <a:ext cx="3608387" cy="401638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7551738" y="7007225"/>
            <a:ext cx="2405062" cy="401638"/>
          </a:xfrm>
          <a:prstGeom prst="rect">
            <a:avLst/>
          </a:prstGeom>
        </p:spPr>
        <p:txBody>
          <a:bodyPr/>
          <a:lstStyle/>
          <a:p>
            <a:fld id="{40A0C479-B11F-49F7-96C5-CDED81805E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47588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35013" y="403225"/>
            <a:ext cx="9221787" cy="14605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735013" y="7007225"/>
            <a:ext cx="2405062" cy="401638"/>
          </a:xfrm>
          <a:prstGeom prst="rect">
            <a:avLst/>
          </a:prstGeom>
        </p:spPr>
        <p:txBody>
          <a:bodyPr/>
          <a:lstStyle/>
          <a:p>
            <a:fld id="{07719A32-527B-4108-A498-F4E1C0CFB8F3}" type="datetimeFigureOut">
              <a:rPr lang="ko-KR" altLang="en-US" smtClean="0"/>
              <a:t>2021-06-18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3541713" y="7007225"/>
            <a:ext cx="3608387" cy="401638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7551738" y="7007225"/>
            <a:ext cx="2405062" cy="401638"/>
          </a:xfrm>
          <a:prstGeom prst="rect">
            <a:avLst/>
          </a:prstGeom>
        </p:spPr>
        <p:txBody>
          <a:bodyPr/>
          <a:lstStyle/>
          <a:p>
            <a:fld id="{40A0C479-B11F-49F7-96C5-CDED81805E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75112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 userDrawn="1"/>
        </p:nvGrpSpPr>
        <p:grpSpPr>
          <a:xfrm>
            <a:off x="5" y="971562"/>
            <a:ext cx="10241689" cy="142875"/>
            <a:chOff x="5" y="971562"/>
            <a:chExt cx="10241689" cy="142875"/>
          </a:xfrm>
        </p:grpSpPr>
        <p:sp>
          <p:nvSpPr>
            <p:cNvPr id="9" name="양쪽 모서리가 둥근 사각형 8"/>
            <p:cNvSpPr/>
            <p:nvPr/>
          </p:nvSpPr>
          <p:spPr>
            <a:xfrm rot="5400000">
              <a:off x="9982319" y="855061"/>
              <a:ext cx="142866" cy="37588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102B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직사각형 9"/>
            <p:cNvSpPr/>
            <p:nvPr/>
          </p:nvSpPr>
          <p:spPr>
            <a:xfrm rot="16200000" flipH="1">
              <a:off x="4861470" y="-3889903"/>
              <a:ext cx="142875" cy="986580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2" name="그림 1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6325" y="7149830"/>
            <a:ext cx="789713" cy="178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5414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88" r:id="rId2"/>
    <p:sldLayoutId id="2147483701" r:id="rId3"/>
  </p:sldLayoutIdLst>
  <p:txStyles>
    <p:titleStyle>
      <a:lvl1pPr algn="l" defTabSz="1007943" rtl="0" eaLnBrk="1" latinLnBrk="1" hangingPunct="1">
        <a:lnSpc>
          <a:spcPct val="90000"/>
        </a:lnSpc>
        <a:spcBef>
          <a:spcPct val="0"/>
        </a:spcBef>
        <a:buNone/>
        <a:defRPr sz="485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1986" indent="-251986" algn="l" defTabSz="1007943" rtl="0" eaLnBrk="1" latinLnBrk="1" hangingPunct="1">
        <a:lnSpc>
          <a:spcPct val="90000"/>
        </a:lnSpc>
        <a:spcBef>
          <a:spcPts val="1102"/>
        </a:spcBef>
        <a:buFont typeface="Arial" panose="020B0604020202020204" pitchFamily="34" charset="0"/>
        <a:buChar char="•"/>
        <a:defRPr sz="3086" kern="1200">
          <a:solidFill>
            <a:schemeClr val="tx1"/>
          </a:solidFill>
          <a:latin typeface="+mn-lt"/>
          <a:ea typeface="+mn-ea"/>
          <a:cs typeface="+mn-cs"/>
        </a:defRPr>
      </a:lvl1pPr>
      <a:lvl2pPr marL="755957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646" kern="1200">
          <a:solidFill>
            <a:schemeClr val="tx1"/>
          </a:solidFill>
          <a:latin typeface="+mn-lt"/>
          <a:ea typeface="+mn-ea"/>
          <a:cs typeface="+mn-cs"/>
        </a:defRPr>
      </a:lvl2pPr>
      <a:lvl3pPr marL="1259929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3pPr>
      <a:lvl4pPr marL="1763900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267872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771844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275815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779787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283758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72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943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915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886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858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829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801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772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1" userDrawn="1">
          <p15:clr>
            <a:srgbClr val="F26B43"/>
          </p15:clr>
        </p15:guide>
        <p15:guide id="2" pos="6384" userDrawn="1">
          <p15:clr>
            <a:srgbClr val="F26B43"/>
          </p15:clr>
        </p15:guide>
        <p15:guide id="4" orient="horz" pos="4309" userDrawn="1">
          <p15:clr>
            <a:srgbClr val="F26B43"/>
          </p15:clr>
        </p15:guide>
        <p15:guide id="5" orient="horz" pos="340" userDrawn="1">
          <p15:clr>
            <a:srgbClr val="F26B43"/>
          </p15:clr>
        </p15:guide>
        <p15:guide id="6" orient="horz" pos="952" userDrawn="1">
          <p15:clr>
            <a:srgbClr val="F26B43"/>
          </p15:clr>
        </p15:guide>
        <p15:guide id="7" orient="horz" pos="1156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 userDrawn="1"/>
        </p:nvGrpSpPr>
        <p:grpSpPr>
          <a:xfrm>
            <a:off x="5" y="971562"/>
            <a:ext cx="10241689" cy="142875"/>
            <a:chOff x="5" y="971562"/>
            <a:chExt cx="10241689" cy="142875"/>
          </a:xfrm>
        </p:grpSpPr>
        <p:sp>
          <p:nvSpPr>
            <p:cNvPr id="6" name="양쪽 모서리가 둥근 사각형 5"/>
            <p:cNvSpPr/>
            <p:nvPr/>
          </p:nvSpPr>
          <p:spPr>
            <a:xfrm rot="5400000">
              <a:off x="9982319" y="855061"/>
              <a:ext cx="142866" cy="37588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102B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직사각형 9"/>
            <p:cNvSpPr/>
            <p:nvPr/>
          </p:nvSpPr>
          <p:spPr>
            <a:xfrm rot="16200000" flipH="1">
              <a:off x="4861470" y="-3889903"/>
              <a:ext cx="142875" cy="986580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7" name="그림 6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6325" y="7149830"/>
            <a:ext cx="789713" cy="178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7727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hp.net/range" TargetMode="External"/><Relationship Id="rId2" Type="http://schemas.openxmlformats.org/officeDocument/2006/relationships/hyperlink" Target="http://www.php.net/list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www.php.net/array" TargetMode="External"/><Relationship Id="rId5" Type="http://schemas.openxmlformats.org/officeDocument/2006/relationships/hyperlink" Target="http://www.php.net/eval" TargetMode="External"/><Relationship Id="rId4" Type="http://schemas.openxmlformats.org/officeDocument/2006/relationships/hyperlink" Target="http://www.php.net/constant" TargetMode="Externa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jpeg"/><Relationship Id="rId7" Type="http://schemas.openxmlformats.org/officeDocument/2006/relationships/image" Target="../media/image1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7" Type="http://schemas.openxmlformats.org/officeDocument/2006/relationships/image" Target="../media/image33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2.jpeg"/><Relationship Id="rId5" Type="http://schemas.openxmlformats.org/officeDocument/2006/relationships/image" Target="../media/image31.jpeg"/><Relationship Id="rId4" Type="http://schemas.openxmlformats.org/officeDocument/2006/relationships/image" Target="../media/image30.jpe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eoulfocus.kr/news/articleView.html?idxno=81015" TargetMode="External"/><Relationship Id="rId3" Type="http://schemas.openxmlformats.org/officeDocument/2006/relationships/image" Target="../media/image35.png"/><Relationship Id="rId7" Type="http://schemas.openxmlformats.org/officeDocument/2006/relationships/hyperlink" Target="https://www.asiae.co.kr/article/2020120709544387673" TargetMode="External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news.joins.com/article/23238183" TargetMode="External"/><Relationship Id="rId5" Type="http://schemas.openxmlformats.org/officeDocument/2006/relationships/image" Target="../media/image37.png"/><Relationship Id="rId4" Type="http://schemas.openxmlformats.org/officeDocument/2006/relationships/image" Target="../media/image36.png"/><Relationship Id="rId9" Type="http://schemas.openxmlformats.org/officeDocument/2006/relationships/image" Target="../media/image38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CustomShape 1"/>
          <p:cNvSpPr/>
          <p:nvPr/>
        </p:nvSpPr>
        <p:spPr>
          <a:xfrm>
            <a:off x="3666240" y="4191480"/>
            <a:ext cx="3754440" cy="203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400" b="0" strike="noStrike" spc="-1" dirty="0"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2021.0</a:t>
            </a:r>
            <a:r>
              <a:rPr lang="en-US" altLang="ko-KR" sz="2400" b="0" strike="noStrike" spc="-1" dirty="0"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5</a:t>
            </a:r>
            <a:r>
              <a:rPr lang="en-US" sz="2400" b="0" strike="noStrike" spc="-1" dirty="0"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.1</a:t>
            </a:r>
            <a:r>
              <a:rPr lang="en-US" altLang="ko-KR" sz="2400" b="0" strike="noStrike" spc="-1" dirty="0"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7</a:t>
            </a:r>
            <a:endParaRPr lang="en-US" sz="2400" b="0" strike="noStrike" spc="-1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algn="ctr">
              <a:lnSpc>
                <a:spcPct val="100000"/>
              </a:lnSpc>
            </a:pPr>
            <a:endParaRPr lang="en-US" sz="2400" b="0" strike="noStrike" spc="-1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algn="ctr">
              <a:lnSpc>
                <a:spcPct val="100000"/>
              </a:lnSpc>
            </a:pPr>
            <a:r>
              <a:rPr lang="ko-KR" sz="2400" b="0" strike="noStrike" spc="-1" dirty="0"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작성자 윤경섭 수석</a:t>
            </a:r>
            <a:endParaRPr lang="en-US" sz="2400" b="0" strike="noStrike" spc="-1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91" name="CustomShape 2"/>
          <p:cNvSpPr/>
          <p:nvPr/>
        </p:nvSpPr>
        <p:spPr>
          <a:xfrm>
            <a:off x="2400480" y="1557360"/>
            <a:ext cx="6286320" cy="1337760"/>
          </a:xfrm>
          <a:prstGeom prst="rect">
            <a:avLst/>
          </a:prstGeom>
          <a:noFill/>
          <a:ln w="1260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algn="ctr">
              <a:lnSpc>
                <a:spcPct val="110000"/>
              </a:lnSpc>
            </a:pPr>
            <a:r>
              <a:rPr lang="en-US" sz="2400" b="1" spc="-60" dirty="0">
                <a:solidFill>
                  <a:srgbClr val="014DA2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Masked RCNN </a:t>
            </a:r>
            <a:r>
              <a:rPr lang="ko-KR" altLang="en-US" sz="2400" b="1" spc="-60" dirty="0">
                <a:solidFill>
                  <a:srgbClr val="014DA2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코드 분석</a:t>
            </a:r>
            <a:endParaRPr lang="en-US" sz="2400" b="0" strike="noStrike" spc="-1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479754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1586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err="1"/>
              <a:t>model.py</a:t>
            </a:r>
            <a:endParaRPr lang="ko-KR" altLang="en-US" sz="2800" b="1" dirty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218074" y="1187542"/>
            <a:ext cx="10168317" cy="44599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800" b="1"/>
              <a:t>def</a:t>
            </a:r>
            <a:r>
              <a:rPr lang="en-US" altLang="ko-KR" sz="1800"/>
              <a:t> generate_pyramid_anchors(scales, ratios, feature_shapes, feature_strides, anchor_stride):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307837" y="1736629"/>
            <a:ext cx="9760502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rgbClr val="268BD2"/>
                </a:solidFill>
                <a:latin typeface="Consolas" panose="020B0609020204030204" pitchFamily="49" charset="0"/>
              </a:rPr>
              <a:t>anchors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4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 []</a:t>
            </a:r>
          </a:p>
          <a:p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400">
                <a:solidFill>
                  <a:srgbClr val="859900"/>
                </a:solidFill>
                <a:latin typeface="Consolas" panose="020B0609020204030204" pitchFamily="49" charset="0"/>
              </a:rPr>
              <a:t>for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400">
                <a:solidFill>
                  <a:srgbClr val="268BD2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400">
                <a:solidFill>
                  <a:srgbClr val="859900"/>
                </a:solidFill>
                <a:latin typeface="Consolas" panose="020B0609020204030204" pitchFamily="49" charset="0"/>
              </a:rPr>
              <a:t>in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400">
                <a:solidFill>
                  <a:srgbClr val="CB4B16"/>
                </a:solidFill>
                <a:latin typeface="Consolas" panose="020B0609020204030204" pitchFamily="49" charset="0"/>
              </a:rPr>
              <a:t>range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>
                <a:solidFill>
                  <a:srgbClr val="268BD2"/>
                </a:solidFill>
                <a:latin typeface="Consolas" panose="020B0609020204030204" pitchFamily="49" charset="0"/>
              </a:rPr>
              <a:t>len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(scales)):</a:t>
            </a:r>
          </a:p>
          <a:p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1400">
                <a:solidFill>
                  <a:srgbClr val="268BD2"/>
                </a:solidFill>
                <a:latin typeface="Consolas" panose="020B0609020204030204" pitchFamily="49" charset="0"/>
              </a:rPr>
              <a:t>anchors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>
                <a:solidFill>
                  <a:srgbClr val="268BD2"/>
                </a:solidFill>
                <a:latin typeface="Consolas" panose="020B0609020204030204" pitchFamily="49" charset="0"/>
              </a:rPr>
              <a:t>append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>
                <a:solidFill>
                  <a:srgbClr val="268BD2"/>
                </a:solidFill>
                <a:latin typeface="Consolas" panose="020B0609020204030204" pitchFamily="49" charset="0"/>
              </a:rPr>
              <a:t>generate_anchors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(scales[</a:t>
            </a:r>
            <a:r>
              <a:rPr lang="en-US" altLang="ko-KR" sz="1400">
                <a:solidFill>
                  <a:srgbClr val="268BD2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], ratios, feature_shapes[</a:t>
            </a:r>
            <a:r>
              <a:rPr lang="en-US" altLang="ko-KR" sz="1400">
                <a:solidFill>
                  <a:srgbClr val="268BD2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],</a:t>
            </a:r>
          </a:p>
          <a:p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                          feature_strides[</a:t>
            </a:r>
            <a:r>
              <a:rPr lang="en-US" altLang="ko-KR" sz="1400">
                <a:solidFill>
                  <a:srgbClr val="268BD2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], anchor_stride))</a:t>
            </a:r>
          </a:p>
          <a:p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400">
                <a:solidFill>
                  <a:srgbClr val="859900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400">
                <a:solidFill>
                  <a:srgbClr val="CB4B16"/>
                </a:solidFill>
                <a:latin typeface="Consolas" panose="020B0609020204030204" pitchFamily="49" charset="0"/>
              </a:rPr>
              <a:t>np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>
                <a:solidFill>
                  <a:srgbClr val="268BD2"/>
                </a:solidFill>
                <a:latin typeface="Consolas" panose="020B0609020204030204" pitchFamily="49" charset="0"/>
              </a:rPr>
              <a:t>concatenate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>
                <a:solidFill>
                  <a:srgbClr val="268BD2"/>
                </a:solidFill>
                <a:latin typeface="Consolas" panose="020B0609020204030204" pitchFamily="49" charset="0"/>
              </a:rPr>
              <a:t>anchors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, axis</a:t>
            </a:r>
            <a:r>
              <a:rPr lang="en-US" altLang="ko-KR" sz="14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  <a:endParaRPr lang="en-US" altLang="ko-KR" sz="1400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5475623"/>
              </p:ext>
            </p:extLst>
          </p:nvPr>
        </p:nvGraphicFramePr>
        <p:xfrm>
          <a:off x="827812" y="3749513"/>
          <a:ext cx="1845816" cy="17068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0727">
                  <a:extLst>
                    <a:ext uri="{9D8B030D-6E8A-4147-A177-3AD203B41FA5}">
                      <a16:colId xmlns:a16="http://schemas.microsoft.com/office/drawing/2014/main" val="2697171097"/>
                    </a:ext>
                  </a:extLst>
                </a:gridCol>
                <a:gridCol w="230727">
                  <a:extLst>
                    <a:ext uri="{9D8B030D-6E8A-4147-A177-3AD203B41FA5}">
                      <a16:colId xmlns:a16="http://schemas.microsoft.com/office/drawing/2014/main" val="2290605727"/>
                    </a:ext>
                  </a:extLst>
                </a:gridCol>
                <a:gridCol w="230727">
                  <a:extLst>
                    <a:ext uri="{9D8B030D-6E8A-4147-A177-3AD203B41FA5}">
                      <a16:colId xmlns:a16="http://schemas.microsoft.com/office/drawing/2014/main" val="2260583053"/>
                    </a:ext>
                  </a:extLst>
                </a:gridCol>
                <a:gridCol w="230727">
                  <a:extLst>
                    <a:ext uri="{9D8B030D-6E8A-4147-A177-3AD203B41FA5}">
                      <a16:colId xmlns:a16="http://schemas.microsoft.com/office/drawing/2014/main" val="2870986498"/>
                    </a:ext>
                  </a:extLst>
                </a:gridCol>
                <a:gridCol w="230727">
                  <a:extLst>
                    <a:ext uri="{9D8B030D-6E8A-4147-A177-3AD203B41FA5}">
                      <a16:colId xmlns:a16="http://schemas.microsoft.com/office/drawing/2014/main" val="232224555"/>
                    </a:ext>
                  </a:extLst>
                </a:gridCol>
                <a:gridCol w="230727">
                  <a:extLst>
                    <a:ext uri="{9D8B030D-6E8A-4147-A177-3AD203B41FA5}">
                      <a16:colId xmlns:a16="http://schemas.microsoft.com/office/drawing/2014/main" val="2842625146"/>
                    </a:ext>
                  </a:extLst>
                </a:gridCol>
                <a:gridCol w="230727">
                  <a:extLst>
                    <a:ext uri="{9D8B030D-6E8A-4147-A177-3AD203B41FA5}">
                      <a16:colId xmlns:a16="http://schemas.microsoft.com/office/drawing/2014/main" val="1297110791"/>
                    </a:ext>
                  </a:extLst>
                </a:gridCol>
                <a:gridCol w="230727">
                  <a:extLst>
                    <a:ext uri="{9D8B030D-6E8A-4147-A177-3AD203B41FA5}">
                      <a16:colId xmlns:a16="http://schemas.microsoft.com/office/drawing/2014/main" val="1154900914"/>
                    </a:ext>
                  </a:extLst>
                </a:gridCol>
              </a:tblGrid>
              <a:tr h="192263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0822226"/>
                  </a:ext>
                </a:extLst>
              </a:tr>
              <a:tr h="192263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4105082"/>
                  </a:ext>
                </a:extLst>
              </a:tr>
              <a:tr h="192263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4955025"/>
                  </a:ext>
                </a:extLst>
              </a:tr>
              <a:tr h="192263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3339489"/>
                  </a:ext>
                </a:extLst>
              </a:tr>
              <a:tr h="192263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4599465"/>
                  </a:ext>
                </a:extLst>
              </a:tr>
              <a:tr h="192263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5359200"/>
                  </a:ext>
                </a:extLst>
              </a:tr>
              <a:tr h="192263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7595716"/>
                  </a:ext>
                </a:extLst>
              </a:tr>
              <a:tr h="192263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9565892"/>
                  </a:ext>
                </a:extLst>
              </a:tr>
            </a:tbl>
          </a:graphicData>
        </a:graphic>
      </p:graphicFrame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1613368"/>
              </p:ext>
            </p:extLst>
          </p:nvPr>
        </p:nvGraphicFramePr>
        <p:xfrm>
          <a:off x="4708747" y="3749513"/>
          <a:ext cx="1845816" cy="17068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1454">
                  <a:extLst>
                    <a:ext uri="{9D8B030D-6E8A-4147-A177-3AD203B41FA5}">
                      <a16:colId xmlns:a16="http://schemas.microsoft.com/office/drawing/2014/main" val="2917054040"/>
                    </a:ext>
                  </a:extLst>
                </a:gridCol>
                <a:gridCol w="461454">
                  <a:extLst>
                    <a:ext uri="{9D8B030D-6E8A-4147-A177-3AD203B41FA5}">
                      <a16:colId xmlns:a16="http://schemas.microsoft.com/office/drawing/2014/main" val="1189072967"/>
                    </a:ext>
                  </a:extLst>
                </a:gridCol>
                <a:gridCol w="461454">
                  <a:extLst>
                    <a:ext uri="{9D8B030D-6E8A-4147-A177-3AD203B41FA5}">
                      <a16:colId xmlns:a16="http://schemas.microsoft.com/office/drawing/2014/main" val="1162573875"/>
                    </a:ext>
                  </a:extLst>
                </a:gridCol>
                <a:gridCol w="461454">
                  <a:extLst>
                    <a:ext uri="{9D8B030D-6E8A-4147-A177-3AD203B41FA5}">
                      <a16:colId xmlns:a16="http://schemas.microsoft.com/office/drawing/2014/main" val="3035368473"/>
                    </a:ext>
                  </a:extLst>
                </a:gridCol>
              </a:tblGrid>
              <a:tr h="42672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1750339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8806880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9474962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1202231"/>
                  </a:ext>
                </a:extLst>
              </a:tr>
            </a:tbl>
          </a:graphicData>
        </a:graphic>
      </p:graphicFrame>
      <p:sp>
        <p:nvSpPr>
          <p:cNvPr id="18" name="직사각형 17"/>
          <p:cNvSpPr/>
          <p:nvPr/>
        </p:nvSpPr>
        <p:spPr>
          <a:xfrm>
            <a:off x="738483" y="3287848"/>
            <a:ext cx="16786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>
                <a:latin typeface="+mn-ea"/>
              </a:rPr>
              <a:t>[256, 256] </a:t>
            </a:r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4594865" y="3287847"/>
            <a:ext cx="13388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>
                <a:latin typeface="+mn-ea"/>
              </a:rPr>
              <a:t>[16, 16] </a:t>
            </a:r>
            <a:endParaRPr lang="ko-KR" altLang="en-US"/>
          </a:p>
        </p:txBody>
      </p:sp>
      <p:sp>
        <p:nvSpPr>
          <p:cNvPr id="20" name="오른쪽 화살표 19"/>
          <p:cNvSpPr/>
          <p:nvPr/>
        </p:nvSpPr>
        <p:spPr>
          <a:xfrm>
            <a:off x="3214109" y="4244008"/>
            <a:ext cx="954157" cy="536713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500" dirty="0">
              <a:solidFill>
                <a:schemeClr val="bg1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063272" y="5664142"/>
            <a:ext cx="344838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shape</a:t>
            </a:r>
            <a:r>
              <a:rPr lang="ko-KR" altLang="en-US" sz="11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의 크기를 줄이고 격자의 간격을 늘려가는 구조 이다</a:t>
            </a:r>
          </a:p>
        </p:txBody>
      </p:sp>
    </p:spTree>
    <p:extLst>
      <p:ext uri="{BB962C8B-B14F-4D97-AF65-F5344CB8AC3E}">
        <p14:creationId xmlns:p14="http://schemas.microsoft.com/office/powerpoint/2010/main" val="17713790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1586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err="1"/>
              <a:t>model.py</a:t>
            </a:r>
            <a:endParaRPr lang="ko-KR" altLang="en-US" sz="2800" b="1" dirty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218074" y="1187542"/>
            <a:ext cx="10168317" cy="44599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b="1"/>
              <a:t>def</a:t>
            </a:r>
            <a:r>
              <a:rPr lang="en-US" altLang="ko-KR"/>
              <a:t> generate_anchors(scales, ratios, shape, feature_stride, anchor_stride):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327715" y="1808922"/>
            <a:ext cx="7385050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200" i="1">
                <a:solidFill>
                  <a:srgbClr val="657B83"/>
                </a:solidFill>
                <a:latin typeface="Consolas" panose="020B0609020204030204" pitchFamily="49" charset="0"/>
              </a:rPr>
              <a:t># Get all combinations of scales and ratios</a:t>
            </a:r>
            <a:endParaRPr lang="en-US" altLang="ko-KR" sz="12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   scales, ratios </a:t>
            </a:r>
            <a:r>
              <a:rPr lang="en-US" altLang="ko-KR" sz="12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200">
                <a:solidFill>
                  <a:srgbClr val="CB4B16"/>
                </a:solidFill>
                <a:latin typeface="Consolas" panose="020B0609020204030204" pitchFamily="49" charset="0"/>
              </a:rPr>
              <a:t>np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268BD2"/>
                </a:solidFill>
                <a:latin typeface="Consolas" panose="020B0609020204030204" pitchFamily="49" charset="0"/>
              </a:rPr>
              <a:t>meshgrid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CB4B16"/>
                </a:solidFill>
                <a:latin typeface="Consolas" panose="020B0609020204030204" pitchFamily="49" charset="0"/>
              </a:rPr>
              <a:t>np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268BD2"/>
                </a:solidFill>
                <a:latin typeface="Consolas" panose="020B0609020204030204" pitchFamily="49" charset="0"/>
              </a:rPr>
              <a:t>array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(scales), </a:t>
            </a:r>
            <a:r>
              <a:rPr lang="en-US" altLang="ko-KR" sz="1200">
                <a:solidFill>
                  <a:srgbClr val="CB4B16"/>
                </a:solidFill>
                <a:latin typeface="Consolas" panose="020B0609020204030204" pitchFamily="49" charset="0"/>
              </a:rPr>
              <a:t>np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268BD2"/>
                </a:solidFill>
                <a:latin typeface="Consolas" panose="020B0609020204030204" pitchFamily="49" charset="0"/>
              </a:rPr>
              <a:t>array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(ratios))</a:t>
            </a:r>
          </a:p>
          <a:p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   scales </a:t>
            </a:r>
            <a:r>
              <a:rPr lang="en-US" altLang="ko-KR" sz="12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scales.flatten()</a:t>
            </a:r>
          </a:p>
          <a:p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   ratios </a:t>
            </a:r>
            <a:r>
              <a:rPr lang="en-US" altLang="ko-KR" sz="12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ratios.flatten()</a:t>
            </a:r>
          </a:p>
          <a:p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/>
            </a:r>
            <a:b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</a:b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200" i="1">
                <a:solidFill>
                  <a:srgbClr val="657B83"/>
                </a:solidFill>
                <a:latin typeface="Consolas" panose="020B0609020204030204" pitchFamily="49" charset="0"/>
              </a:rPr>
              <a:t># Enumerate heights and widths from scales and ratios</a:t>
            </a:r>
            <a:endParaRPr lang="en-US" altLang="ko-KR" sz="12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200">
                <a:solidFill>
                  <a:srgbClr val="268BD2"/>
                </a:solidFill>
                <a:latin typeface="Consolas" panose="020B0609020204030204" pitchFamily="49" charset="0"/>
              </a:rPr>
              <a:t>heights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2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scales </a:t>
            </a:r>
            <a:r>
              <a:rPr lang="en-US" altLang="ko-KR" sz="1200">
                <a:solidFill>
                  <a:srgbClr val="859900"/>
                </a:solidFill>
                <a:latin typeface="Consolas" panose="020B0609020204030204" pitchFamily="49" charset="0"/>
              </a:rPr>
              <a:t>/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200">
                <a:solidFill>
                  <a:srgbClr val="CB4B16"/>
                </a:solidFill>
                <a:latin typeface="Consolas" panose="020B0609020204030204" pitchFamily="49" charset="0"/>
              </a:rPr>
              <a:t>np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268BD2"/>
                </a:solidFill>
                <a:latin typeface="Consolas" panose="020B0609020204030204" pitchFamily="49" charset="0"/>
              </a:rPr>
              <a:t>sqrt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(ratios)</a:t>
            </a:r>
          </a:p>
          <a:p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200">
                <a:solidFill>
                  <a:srgbClr val="268BD2"/>
                </a:solidFill>
                <a:latin typeface="Consolas" panose="020B0609020204030204" pitchFamily="49" charset="0"/>
              </a:rPr>
              <a:t>widths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2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scales </a:t>
            </a:r>
            <a:r>
              <a:rPr lang="en-US" altLang="ko-KR" sz="1200">
                <a:solidFill>
                  <a:srgbClr val="859900"/>
                </a:solidFill>
                <a:latin typeface="Consolas" panose="020B0609020204030204" pitchFamily="49" charset="0"/>
              </a:rPr>
              <a:t>*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200">
                <a:solidFill>
                  <a:srgbClr val="CB4B16"/>
                </a:solidFill>
                <a:latin typeface="Consolas" panose="020B0609020204030204" pitchFamily="49" charset="0"/>
              </a:rPr>
              <a:t>np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268BD2"/>
                </a:solidFill>
                <a:latin typeface="Consolas" panose="020B0609020204030204" pitchFamily="49" charset="0"/>
              </a:rPr>
              <a:t>sqrt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(ratios)</a:t>
            </a:r>
          </a:p>
          <a:p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/>
            </a:r>
            <a:b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</a:b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200" i="1">
                <a:solidFill>
                  <a:srgbClr val="657B83"/>
                </a:solidFill>
                <a:latin typeface="Consolas" panose="020B0609020204030204" pitchFamily="49" charset="0"/>
              </a:rPr>
              <a:t># Enumerate shifts in feature space</a:t>
            </a:r>
            <a:endParaRPr lang="en-US" altLang="ko-KR" sz="12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200">
                <a:solidFill>
                  <a:srgbClr val="268BD2"/>
                </a:solidFill>
                <a:latin typeface="Consolas" panose="020B0609020204030204" pitchFamily="49" charset="0"/>
              </a:rPr>
              <a:t>shifts_y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2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200">
                <a:solidFill>
                  <a:srgbClr val="CB4B16"/>
                </a:solidFill>
                <a:latin typeface="Consolas" panose="020B0609020204030204" pitchFamily="49" charset="0"/>
              </a:rPr>
              <a:t>np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268BD2"/>
                </a:solidFill>
                <a:latin typeface="Consolas" panose="020B0609020204030204" pitchFamily="49" charset="0"/>
              </a:rPr>
              <a:t>arange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, shape[</a:t>
            </a:r>
            <a:r>
              <a:rPr lang="en-US" altLang="ko-KR" sz="120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], anchor_stride=1) </a:t>
            </a:r>
            <a:r>
              <a:rPr lang="en-US" altLang="ko-KR" sz="1200">
                <a:solidFill>
                  <a:srgbClr val="859900"/>
                </a:solidFill>
                <a:latin typeface="Consolas" panose="020B0609020204030204" pitchFamily="49" charset="0"/>
              </a:rPr>
              <a:t>*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feature_stride</a:t>
            </a:r>
          </a:p>
          <a:p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200">
                <a:solidFill>
                  <a:srgbClr val="268BD2"/>
                </a:solidFill>
                <a:latin typeface="Consolas" panose="020B0609020204030204" pitchFamily="49" charset="0"/>
              </a:rPr>
              <a:t>shifts_x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2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200">
                <a:solidFill>
                  <a:srgbClr val="CB4B16"/>
                </a:solidFill>
                <a:latin typeface="Consolas" panose="020B0609020204030204" pitchFamily="49" charset="0"/>
              </a:rPr>
              <a:t>np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268BD2"/>
                </a:solidFill>
                <a:latin typeface="Consolas" panose="020B0609020204030204" pitchFamily="49" charset="0"/>
              </a:rPr>
              <a:t>arange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, shape[</a:t>
            </a:r>
            <a:r>
              <a:rPr lang="en-US" altLang="ko-KR" sz="1200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], anchor_stride=1) </a:t>
            </a:r>
            <a:r>
              <a:rPr lang="en-US" altLang="ko-KR" sz="1200">
                <a:solidFill>
                  <a:srgbClr val="859900"/>
                </a:solidFill>
                <a:latin typeface="Consolas" panose="020B0609020204030204" pitchFamily="49" charset="0"/>
              </a:rPr>
              <a:t>*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feature_stride</a:t>
            </a:r>
          </a:p>
          <a:p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200">
                <a:solidFill>
                  <a:srgbClr val="268BD2"/>
                </a:solidFill>
                <a:latin typeface="Consolas" panose="020B0609020204030204" pitchFamily="49" charset="0"/>
              </a:rPr>
              <a:t>shifts_x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200">
                <a:solidFill>
                  <a:srgbClr val="268BD2"/>
                </a:solidFill>
                <a:latin typeface="Consolas" panose="020B0609020204030204" pitchFamily="49" charset="0"/>
              </a:rPr>
              <a:t>shifts_y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2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200">
                <a:solidFill>
                  <a:srgbClr val="CB4B16"/>
                </a:solidFill>
                <a:latin typeface="Consolas" panose="020B0609020204030204" pitchFamily="49" charset="0"/>
              </a:rPr>
              <a:t>np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268BD2"/>
                </a:solidFill>
                <a:latin typeface="Consolas" panose="020B0609020204030204" pitchFamily="49" charset="0"/>
              </a:rPr>
              <a:t>meshgrid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268BD2"/>
                </a:solidFill>
                <a:latin typeface="Consolas" panose="020B0609020204030204" pitchFamily="49" charset="0"/>
              </a:rPr>
              <a:t>shifts_x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200">
                <a:solidFill>
                  <a:srgbClr val="268BD2"/>
                </a:solidFill>
                <a:latin typeface="Consolas" panose="020B0609020204030204" pitchFamily="49" charset="0"/>
              </a:rPr>
              <a:t>shifts_y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/>
            </a:r>
            <a:b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</a:b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200" i="1">
                <a:solidFill>
                  <a:srgbClr val="657B83"/>
                </a:solidFill>
                <a:latin typeface="Consolas" panose="020B0609020204030204" pitchFamily="49" charset="0"/>
              </a:rPr>
              <a:t># Enumerate combinations of shifts, widths, and heights</a:t>
            </a:r>
            <a:endParaRPr lang="en-US" altLang="ko-KR" sz="12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200">
                <a:solidFill>
                  <a:srgbClr val="268BD2"/>
                </a:solidFill>
                <a:latin typeface="Consolas" panose="020B0609020204030204" pitchFamily="49" charset="0"/>
              </a:rPr>
              <a:t>box_widths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200">
                <a:solidFill>
                  <a:srgbClr val="268BD2"/>
                </a:solidFill>
                <a:latin typeface="Consolas" panose="020B0609020204030204" pitchFamily="49" charset="0"/>
              </a:rPr>
              <a:t>box_centers_x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2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200">
                <a:solidFill>
                  <a:srgbClr val="CB4B16"/>
                </a:solidFill>
                <a:latin typeface="Consolas" panose="020B0609020204030204" pitchFamily="49" charset="0"/>
              </a:rPr>
              <a:t>np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268BD2"/>
                </a:solidFill>
                <a:latin typeface="Consolas" panose="020B0609020204030204" pitchFamily="49" charset="0"/>
              </a:rPr>
              <a:t>meshgrid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268BD2"/>
                </a:solidFill>
                <a:latin typeface="Consolas" panose="020B0609020204030204" pitchFamily="49" charset="0"/>
              </a:rPr>
              <a:t>widths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200">
                <a:solidFill>
                  <a:srgbClr val="268BD2"/>
                </a:solidFill>
                <a:latin typeface="Consolas" panose="020B0609020204030204" pitchFamily="49" charset="0"/>
              </a:rPr>
              <a:t>shifts_x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200">
                <a:solidFill>
                  <a:srgbClr val="268BD2"/>
                </a:solidFill>
                <a:latin typeface="Consolas" panose="020B0609020204030204" pitchFamily="49" charset="0"/>
              </a:rPr>
              <a:t>box_heights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200">
                <a:solidFill>
                  <a:srgbClr val="268BD2"/>
                </a:solidFill>
                <a:latin typeface="Consolas" panose="020B0609020204030204" pitchFamily="49" charset="0"/>
              </a:rPr>
              <a:t>box_centers_y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2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200">
                <a:solidFill>
                  <a:srgbClr val="CB4B16"/>
                </a:solidFill>
                <a:latin typeface="Consolas" panose="020B0609020204030204" pitchFamily="49" charset="0"/>
              </a:rPr>
              <a:t>np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268BD2"/>
                </a:solidFill>
                <a:latin typeface="Consolas" panose="020B0609020204030204" pitchFamily="49" charset="0"/>
              </a:rPr>
              <a:t>meshgrid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268BD2"/>
                </a:solidFill>
                <a:latin typeface="Consolas" panose="020B0609020204030204" pitchFamily="49" charset="0"/>
              </a:rPr>
              <a:t>heights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200">
                <a:solidFill>
                  <a:srgbClr val="268BD2"/>
                </a:solidFill>
                <a:latin typeface="Consolas" panose="020B0609020204030204" pitchFamily="49" charset="0"/>
              </a:rPr>
              <a:t>shifts_y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/>
            </a:r>
            <a:b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</a:b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200" i="1">
                <a:solidFill>
                  <a:srgbClr val="657B83"/>
                </a:solidFill>
                <a:latin typeface="Consolas" panose="020B0609020204030204" pitchFamily="49" charset="0"/>
              </a:rPr>
              <a:t># Reshape to get a list of (y, x) and a list of (h, w)</a:t>
            </a:r>
            <a:endParaRPr lang="en-US" altLang="ko-KR" sz="12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200">
                <a:solidFill>
                  <a:srgbClr val="268BD2"/>
                </a:solidFill>
                <a:latin typeface="Consolas" panose="020B0609020204030204" pitchFamily="49" charset="0"/>
              </a:rPr>
              <a:t>box_centers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2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200">
                <a:solidFill>
                  <a:srgbClr val="CB4B16"/>
                </a:solidFill>
                <a:latin typeface="Consolas" panose="020B0609020204030204" pitchFamily="49" charset="0"/>
              </a:rPr>
              <a:t>np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268BD2"/>
                </a:solidFill>
                <a:latin typeface="Consolas" panose="020B0609020204030204" pitchFamily="49" charset="0"/>
              </a:rPr>
              <a:t>stack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       [</a:t>
            </a:r>
            <a:r>
              <a:rPr lang="en-US" altLang="ko-KR" sz="1200">
                <a:solidFill>
                  <a:srgbClr val="268BD2"/>
                </a:solidFill>
                <a:latin typeface="Consolas" panose="020B0609020204030204" pitchFamily="49" charset="0"/>
              </a:rPr>
              <a:t>box_centers_y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200">
                <a:solidFill>
                  <a:srgbClr val="268BD2"/>
                </a:solidFill>
                <a:latin typeface="Consolas" panose="020B0609020204030204" pitchFamily="49" charset="0"/>
              </a:rPr>
              <a:t>box_centers_x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], axis</a:t>
            </a:r>
            <a:r>
              <a:rPr lang="en-US" altLang="ko-KR" sz="12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D33682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).</a:t>
            </a:r>
            <a:r>
              <a:rPr lang="en-US" altLang="ko-KR" sz="1200">
                <a:solidFill>
                  <a:srgbClr val="268BD2"/>
                </a:solidFill>
                <a:latin typeface="Consolas" panose="020B0609020204030204" pitchFamily="49" charset="0"/>
              </a:rPr>
              <a:t>reshape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([</a:t>
            </a:r>
            <a:r>
              <a:rPr lang="en-US" altLang="ko-KR" sz="1200">
                <a:solidFill>
                  <a:srgbClr val="859900"/>
                </a:solidFill>
                <a:latin typeface="Consolas" panose="020B0609020204030204" pitchFamily="49" charset="0"/>
              </a:rPr>
              <a:t>-</a:t>
            </a:r>
            <a:r>
              <a:rPr lang="en-US" altLang="ko-KR" sz="1200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200">
                <a:solidFill>
                  <a:srgbClr val="D33682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])</a:t>
            </a:r>
          </a:p>
          <a:p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200">
                <a:solidFill>
                  <a:srgbClr val="268BD2"/>
                </a:solidFill>
                <a:latin typeface="Consolas" panose="020B0609020204030204" pitchFamily="49" charset="0"/>
              </a:rPr>
              <a:t>box_sizes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2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200">
                <a:solidFill>
                  <a:srgbClr val="CB4B16"/>
                </a:solidFill>
                <a:latin typeface="Consolas" panose="020B0609020204030204" pitchFamily="49" charset="0"/>
              </a:rPr>
              <a:t>np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268BD2"/>
                </a:solidFill>
                <a:latin typeface="Consolas" panose="020B0609020204030204" pitchFamily="49" charset="0"/>
              </a:rPr>
              <a:t>stack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([</a:t>
            </a:r>
            <a:r>
              <a:rPr lang="en-US" altLang="ko-KR" sz="1200">
                <a:solidFill>
                  <a:srgbClr val="268BD2"/>
                </a:solidFill>
                <a:latin typeface="Consolas" panose="020B0609020204030204" pitchFamily="49" charset="0"/>
              </a:rPr>
              <a:t>box_heights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200">
                <a:solidFill>
                  <a:srgbClr val="268BD2"/>
                </a:solidFill>
                <a:latin typeface="Consolas" panose="020B0609020204030204" pitchFamily="49" charset="0"/>
              </a:rPr>
              <a:t>box_widths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], axis</a:t>
            </a:r>
            <a:r>
              <a:rPr lang="en-US" altLang="ko-KR" sz="12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D33682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).</a:t>
            </a:r>
            <a:r>
              <a:rPr lang="en-US" altLang="ko-KR" sz="1200">
                <a:solidFill>
                  <a:srgbClr val="268BD2"/>
                </a:solidFill>
                <a:latin typeface="Consolas" panose="020B0609020204030204" pitchFamily="49" charset="0"/>
              </a:rPr>
              <a:t>reshape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([</a:t>
            </a:r>
            <a:r>
              <a:rPr lang="en-US" altLang="ko-KR" sz="1200">
                <a:solidFill>
                  <a:srgbClr val="859900"/>
                </a:solidFill>
                <a:latin typeface="Consolas" panose="020B0609020204030204" pitchFamily="49" charset="0"/>
              </a:rPr>
              <a:t>-</a:t>
            </a:r>
            <a:r>
              <a:rPr lang="en-US" altLang="ko-KR" sz="1200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200">
                <a:solidFill>
                  <a:srgbClr val="D33682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])</a:t>
            </a:r>
          </a:p>
          <a:p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/>
            </a:r>
            <a:b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</a:b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200" i="1">
                <a:solidFill>
                  <a:srgbClr val="657B83"/>
                </a:solidFill>
                <a:latin typeface="Consolas" panose="020B0609020204030204" pitchFamily="49" charset="0"/>
              </a:rPr>
              <a:t># Convert to corner coordinates (y1, x1, y2, x2)</a:t>
            </a:r>
            <a:endParaRPr lang="en-US" altLang="ko-KR" sz="12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200">
                <a:solidFill>
                  <a:srgbClr val="268BD2"/>
                </a:solidFill>
                <a:latin typeface="Consolas" panose="020B0609020204030204" pitchFamily="49" charset="0"/>
              </a:rPr>
              <a:t>boxes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2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200">
                <a:solidFill>
                  <a:srgbClr val="CB4B16"/>
                </a:solidFill>
                <a:latin typeface="Consolas" panose="020B0609020204030204" pitchFamily="49" charset="0"/>
              </a:rPr>
              <a:t>np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268BD2"/>
                </a:solidFill>
                <a:latin typeface="Consolas" panose="020B0609020204030204" pitchFamily="49" charset="0"/>
              </a:rPr>
              <a:t>concatenate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([</a:t>
            </a:r>
            <a:r>
              <a:rPr lang="en-US" altLang="ko-KR" sz="1200">
                <a:solidFill>
                  <a:srgbClr val="268BD2"/>
                </a:solidFill>
                <a:latin typeface="Consolas" panose="020B0609020204030204" pitchFamily="49" charset="0"/>
              </a:rPr>
              <a:t>box_centers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200">
                <a:solidFill>
                  <a:srgbClr val="859900"/>
                </a:solidFill>
                <a:latin typeface="Consolas" panose="020B0609020204030204" pitchFamily="49" charset="0"/>
              </a:rPr>
              <a:t>-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200">
                <a:solidFill>
                  <a:srgbClr val="D33682"/>
                </a:solidFill>
                <a:latin typeface="Consolas" panose="020B0609020204030204" pitchFamily="49" charset="0"/>
              </a:rPr>
              <a:t>0.5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200">
                <a:solidFill>
                  <a:srgbClr val="859900"/>
                </a:solidFill>
                <a:latin typeface="Consolas" panose="020B0609020204030204" pitchFamily="49" charset="0"/>
              </a:rPr>
              <a:t>*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200">
                <a:solidFill>
                  <a:srgbClr val="268BD2"/>
                </a:solidFill>
                <a:latin typeface="Consolas" panose="020B0609020204030204" pitchFamily="49" charset="0"/>
              </a:rPr>
              <a:t>box_sizes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              </a:t>
            </a:r>
            <a:r>
              <a:rPr lang="en-US" altLang="ko-KR" sz="1200">
                <a:solidFill>
                  <a:srgbClr val="268BD2"/>
                </a:solidFill>
                <a:latin typeface="Consolas" panose="020B0609020204030204" pitchFamily="49" charset="0"/>
              </a:rPr>
              <a:t>box_centers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200">
                <a:solidFill>
                  <a:srgbClr val="859900"/>
                </a:solidFill>
                <a:latin typeface="Consolas" panose="020B0609020204030204" pitchFamily="49" charset="0"/>
              </a:rPr>
              <a:t>+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200">
                <a:solidFill>
                  <a:srgbClr val="D33682"/>
                </a:solidFill>
                <a:latin typeface="Consolas" panose="020B0609020204030204" pitchFamily="49" charset="0"/>
              </a:rPr>
              <a:t>0.5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200">
                <a:solidFill>
                  <a:srgbClr val="859900"/>
                </a:solidFill>
                <a:latin typeface="Consolas" panose="020B0609020204030204" pitchFamily="49" charset="0"/>
              </a:rPr>
              <a:t>*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200">
                <a:solidFill>
                  <a:srgbClr val="268BD2"/>
                </a:solidFill>
                <a:latin typeface="Consolas" panose="020B0609020204030204" pitchFamily="49" charset="0"/>
              </a:rPr>
              <a:t>box_sizes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], axis</a:t>
            </a:r>
            <a:r>
              <a:rPr lang="en-US" altLang="ko-KR" sz="12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200">
                <a:solidFill>
                  <a:srgbClr val="859900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200">
                <a:solidFill>
                  <a:srgbClr val="268BD2"/>
                </a:solidFill>
                <a:latin typeface="Consolas" panose="020B0609020204030204" pitchFamily="49" charset="0"/>
              </a:rPr>
              <a:t>boxes</a:t>
            </a:r>
            <a:endParaRPr lang="en-US" altLang="ko-KR" sz="1200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486743" y="822849"/>
            <a:ext cx="233942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chemeClr val="accent1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scales=</a:t>
            </a:r>
            <a:r>
              <a:rPr lang="ko-KR" altLang="en-US" sz="1200">
                <a:solidFill>
                  <a:schemeClr val="accent1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sz="1200">
                <a:solidFill>
                  <a:schemeClr val="accent1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(32, 64, 128, 256, 512)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2882347" y="1582729"/>
            <a:ext cx="132927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chemeClr val="accent1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ratios=[0.5, 1, 2]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4826166" y="822848"/>
            <a:ext cx="22860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chemeClr val="accent1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shape =[256,256]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4706897" y="1594888"/>
            <a:ext cx="358964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chemeClr val="accent1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feature_stride</a:t>
            </a:r>
            <a:r>
              <a:rPr lang="ko-KR" altLang="en-US" sz="1200">
                <a:solidFill>
                  <a:schemeClr val="accent1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sz="1200">
                <a:solidFill>
                  <a:schemeClr val="accent1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=</a:t>
            </a:r>
            <a:r>
              <a:rPr lang="ko-KR" altLang="en-US" sz="1200">
                <a:solidFill>
                  <a:schemeClr val="accent1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sz="1200">
                <a:solidFill>
                  <a:schemeClr val="accent1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[4, 8, 16, 32, 64]</a:t>
            </a:r>
            <a:endParaRPr lang="en-US" altLang="ko-KR" sz="1200" b="0" i="0">
              <a:solidFill>
                <a:schemeClr val="accent1">
                  <a:lumMod val="75000"/>
                </a:schemeClr>
              </a:solidFill>
              <a:effectLst/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961891" y="850565"/>
            <a:ext cx="177078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chemeClr val="accent1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anchor_stride</a:t>
            </a:r>
            <a:r>
              <a:rPr lang="ko-KR" altLang="en-US" sz="1200">
                <a:solidFill>
                  <a:schemeClr val="accent1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sz="1200">
                <a:solidFill>
                  <a:schemeClr val="accent1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=</a:t>
            </a:r>
            <a:r>
              <a:rPr lang="ko-KR" altLang="en-US" sz="1200">
                <a:solidFill>
                  <a:schemeClr val="accent1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sz="1200">
                <a:solidFill>
                  <a:schemeClr val="accent1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[1]</a:t>
            </a:r>
            <a:endParaRPr lang="en-US" altLang="ko-KR" sz="1200" b="0" i="0">
              <a:solidFill>
                <a:schemeClr val="accent1">
                  <a:lumMod val="75000"/>
                </a:schemeClr>
              </a:solidFill>
              <a:effectLst/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229070" y="1925009"/>
            <a:ext cx="250360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chemeClr val="accent1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scales = array([[32], [32], [32]])</a:t>
            </a:r>
          </a:p>
          <a:p>
            <a:r>
              <a:rPr lang="en-US" altLang="ko-KR" sz="1200">
                <a:solidFill>
                  <a:schemeClr val="accent1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ratios= array([[0.5], [1. ], [2. ]])</a:t>
            </a:r>
            <a:endParaRPr lang="en-US" altLang="ko-KR" sz="1200" b="0" i="0">
              <a:solidFill>
                <a:schemeClr val="accent1">
                  <a:lumMod val="75000"/>
                </a:schemeClr>
              </a:solidFill>
              <a:effectLst/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004058" y="2386674"/>
            <a:ext cx="130479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chemeClr val="accent1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</a:t>
            </a:r>
            <a:r>
              <a:rPr lang="ko-KR" altLang="en-US" sz="1200">
                <a:solidFill>
                  <a:schemeClr val="accent1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차원 치환함수</a:t>
            </a:r>
            <a:endParaRPr lang="en-US" altLang="ko-KR" sz="1200" b="0" i="0">
              <a:solidFill>
                <a:schemeClr val="accent1">
                  <a:lumMod val="75000"/>
                </a:schemeClr>
              </a:solidFill>
              <a:effectLst/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927043" y="2913620"/>
            <a:ext cx="407761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rgbClr val="92047E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heights</a:t>
            </a:r>
            <a:r>
              <a:rPr lang="ko-KR" altLang="en-US" sz="1400">
                <a:solidFill>
                  <a:srgbClr val="92047E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sz="1400">
                <a:solidFill>
                  <a:srgbClr val="92047E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=</a:t>
            </a:r>
            <a:r>
              <a:rPr lang="ko-KR" altLang="en-US" sz="1400">
                <a:solidFill>
                  <a:srgbClr val="92047E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sz="1400">
                <a:solidFill>
                  <a:srgbClr val="92047E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array([45.254834, 32. , 22.627417])</a:t>
            </a:r>
          </a:p>
          <a:p>
            <a:r>
              <a:rPr lang="en-US" altLang="ko-KR" sz="1400">
                <a:solidFill>
                  <a:srgbClr val="92047E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widths</a:t>
            </a:r>
            <a:r>
              <a:rPr lang="ko-KR" altLang="en-US" sz="1400">
                <a:solidFill>
                  <a:srgbClr val="92047E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sz="1400">
                <a:solidFill>
                  <a:srgbClr val="92047E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=</a:t>
            </a:r>
            <a:r>
              <a:rPr lang="ko-KR" altLang="en-US" sz="1400">
                <a:solidFill>
                  <a:srgbClr val="92047E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sz="1400">
                <a:solidFill>
                  <a:srgbClr val="92047E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array([22.627417, 32. , 45.254834])</a:t>
            </a:r>
            <a:endParaRPr lang="en-US" altLang="ko-KR" sz="1400" b="0" i="0">
              <a:solidFill>
                <a:srgbClr val="92047E"/>
              </a:solidFill>
              <a:effectLst/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789998" y="2624112"/>
            <a:ext cx="283893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/>
              <a:t>x = np.arange(0,10,1)</a:t>
            </a:r>
          </a:p>
          <a:p>
            <a:r>
              <a:rPr lang="ko-KR" altLang="en-US" sz="1000"/>
              <a:t>x</a:t>
            </a:r>
          </a:p>
          <a:p>
            <a:r>
              <a:rPr lang="ko-KR" altLang="en-US" sz="1000"/>
              <a:t>Out[21]: array([0, 1, 2, 3, 4, 5, 6, 7, 8, 9])</a:t>
            </a:r>
          </a:p>
          <a:p>
            <a:r>
              <a:rPr lang="ko-KR" altLang="en-US" sz="1000"/>
              <a:t>x = np.arange(0,10,1)*2</a:t>
            </a:r>
          </a:p>
          <a:p>
            <a:r>
              <a:rPr lang="ko-KR" altLang="en-US" sz="1000"/>
              <a:t>x</a:t>
            </a:r>
          </a:p>
          <a:p>
            <a:r>
              <a:rPr lang="ko-KR" altLang="en-US" sz="1000"/>
              <a:t>Out[23]: array([ 0,  2,  4,  6,  8, 10, 12, 14, 16, 18])</a:t>
            </a:r>
          </a:p>
        </p:txBody>
      </p:sp>
      <p:cxnSp>
        <p:nvCxnSpPr>
          <p:cNvPr id="15" name="구부러진 연결선 14"/>
          <p:cNvCxnSpPr/>
          <p:nvPr/>
        </p:nvCxnSpPr>
        <p:spPr>
          <a:xfrm rot="16200000" flipH="1">
            <a:off x="4518926" y="2416841"/>
            <a:ext cx="2063821" cy="497209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5876674" y="3516665"/>
            <a:ext cx="103620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/>
              <a:t>매번 바뀜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6793737" y="3712686"/>
            <a:ext cx="210709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shifts_x</a:t>
            </a:r>
            <a:r>
              <a:rPr lang="ko-KR" altLang="en-US" sz="10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sz="10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= 256*256</a:t>
            </a:r>
          </a:p>
          <a:p>
            <a:r>
              <a:rPr lang="en-US" altLang="ko-KR" sz="10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array([</a:t>
            </a:r>
          </a:p>
          <a:p>
            <a:r>
              <a:rPr lang="en-US" altLang="ko-KR" sz="10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[ 0, 4, 8, ..., 1012, 1016, 1020], </a:t>
            </a:r>
          </a:p>
          <a:p>
            <a:r>
              <a:rPr lang="en-US" altLang="ko-KR" sz="10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[ 0, 4, 8, ..., 1012, 1016, 1020], </a:t>
            </a:r>
          </a:p>
          <a:p>
            <a:r>
              <a:rPr lang="en-US" altLang="ko-KR" sz="10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[ 0, 4, 8, ..., 1012, 1016, 1020],</a:t>
            </a:r>
          </a:p>
          <a:p>
            <a:r>
              <a:rPr lang="en-US" altLang="ko-KR" sz="10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..., </a:t>
            </a:r>
          </a:p>
          <a:p>
            <a:r>
              <a:rPr lang="en-US" altLang="ko-KR" sz="10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[ 0, 4, 8, ..., 1012, 1016, 1020], </a:t>
            </a:r>
          </a:p>
          <a:p>
            <a:r>
              <a:rPr lang="en-US" altLang="ko-KR" sz="10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[ 0, 4, 8, ..., 1012, 1016, 1020], </a:t>
            </a:r>
          </a:p>
          <a:p>
            <a:r>
              <a:rPr lang="en-US" altLang="ko-KR" sz="10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[ 0, 4, 8, ..., 1012, 1016, 1020]])</a:t>
            </a:r>
            <a:endParaRPr lang="en-US" altLang="ko-KR" sz="1000" b="0" i="0">
              <a:effectLst/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6788288" y="5190014"/>
            <a:ext cx="301651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>
                <a:latin typeface="var(--vscode-repl-font-family)"/>
              </a:rPr>
              <a:t>shifts_y</a:t>
            </a:r>
          </a:p>
          <a:p>
            <a:r>
              <a:rPr lang="en-US" altLang="ko-KR" sz="1000">
                <a:latin typeface="var(--vscode-repl-font-family)"/>
              </a:rPr>
              <a:t>array([</a:t>
            </a:r>
          </a:p>
          <a:p>
            <a:r>
              <a:rPr lang="en-US" altLang="ko-KR" sz="1000">
                <a:latin typeface="var(--vscode-repl-font-family)"/>
              </a:rPr>
              <a:t>[ 0, 0, 0, ..., 0, 0, 0], </a:t>
            </a:r>
          </a:p>
          <a:p>
            <a:r>
              <a:rPr lang="en-US" altLang="ko-KR" sz="1000">
                <a:latin typeface="var(--vscode-repl-font-family)"/>
              </a:rPr>
              <a:t>[ 4, 4, 4, ..., 4, 4, 4], </a:t>
            </a:r>
          </a:p>
          <a:p>
            <a:r>
              <a:rPr lang="en-US" altLang="ko-KR" sz="1000">
                <a:latin typeface="var(--vscode-repl-font-family)"/>
              </a:rPr>
              <a:t>[ 8, 8, 8, ..., 8, 8, 8], </a:t>
            </a:r>
          </a:p>
          <a:p>
            <a:r>
              <a:rPr lang="en-US" altLang="ko-KR" sz="1000">
                <a:latin typeface="var(--vscode-repl-font-family)"/>
              </a:rPr>
              <a:t>..., </a:t>
            </a:r>
          </a:p>
          <a:p>
            <a:r>
              <a:rPr lang="en-US" altLang="ko-KR" sz="1000">
                <a:latin typeface="var(--vscode-repl-font-family)"/>
              </a:rPr>
              <a:t>[1012, 1012, 1012, ..., 1012, 1012, 1012], </a:t>
            </a:r>
          </a:p>
          <a:p>
            <a:r>
              <a:rPr lang="en-US" altLang="ko-KR" sz="1000">
                <a:latin typeface="var(--vscode-repl-font-family)"/>
              </a:rPr>
              <a:t>[1016, 1016, 1016, ..., 1016, 1016, 1016], </a:t>
            </a:r>
          </a:p>
          <a:p>
            <a:r>
              <a:rPr lang="en-US" altLang="ko-KR" sz="1000">
                <a:latin typeface="var(--vscode-repl-font-family)"/>
              </a:rPr>
              <a:t>[1020, 1020, 1020, ..., 1020, 1020, 1020]])</a:t>
            </a:r>
            <a:endParaRPr lang="en-US" altLang="ko-KR" sz="1000" b="0" i="0">
              <a:effectLst/>
              <a:latin typeface="var(--vscode-repl-font-family)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661815" y="4224967"/>
            <a:ext cx="204781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>
                <a:latin typeface="+mn-ea"/>
              </a:rPr>
              <a:t>box_widths.shape</a:t>
            </a:r>
            <a:r>
              <a:rPr lang="ko-KR" altLang="en-US" sz="1000">
                <a:latin typeface="+mn-ea"/>
              </a:rPr>
              <a:t> </a:t>
            </a:r>
            <a:r>
              <a:rPr lang="en-US" altLang="ko-KR" sz="1000">
                <a:latin typeface="+mn-ea"/>
              </a:rPr>
              <a:t>=</a:t>
            </a:r>
            <a:r>
              <a:rPr lang="ko-KR" altLang="en-US" sz="1000">
                <a:latin typeface="+mn-ea"/>
              </a:rPr>
              <a:t> </a:t>
            </a:r>
            <a:r>
              <a:rPr lang="en-US" altLang="ko-KR" sz="1000">
                <a:latin typeface="+mn-ea"/>
              </a:rPr>
              <a:t>(65536, 3)</a:t>
            </a:r>
            <a:endParaRPr lang="en-US" altLang="ko-KR" sz="1000" b="0" i="0">
              <a:effectLst/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392608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1586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err="1"/>
              <a:t>model.py</a:t>
            </a:r>
            <a:endParaRPr lang="ko-KR" altLang="en-US" sz="2800" b="1" dirty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218074" y="1187542"/>
            <a:ext cx="10168317" cy="44599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b="1"/>
              <a:t>def</a:t>
            </a:r>
            <a:r>
              <a:rPr lang="en-US" altLang="ko-KR"/>
              <a:t> generate_anchors(scales, ratios, shape, feature_stride, anchor_stride):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3310411" y="1843246"/>
            <a:ext cx="192154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>
                <a:latin typeface="+mn-ea"/>
              </a:rPr>
              <a:t>box_centers_x</a:t>
            </a:r>
          </a:p>
          <a:p>
            <a:r>
              <a:rPr lang="en-US" altLang="ko-KR" sz="1000">
                <a:latin typeface="+mn-ea"/>
              </a:rPr>
              <a:t>array([</a:t>
            </a:r>
          </a:p>
          <a:p>
            <a:r>
              <a:rPr lang="en-US" altLang="ko-KR" sz="1000">
                <a:latin typeface="+mn-ea"/>
              </a:rPr>
              <a:t>[ 0, 0, 0], </a:t>
            </a:r>
          </a:p>
          <a:p>
            <a:r>
              <a:rPr lang="en-US" altLang="ko-KR" sz="1000">
                <a:latin typeface="+mn-ea"/>
              </a:rPr>
              <a:t>[ 4, 4, 4], </a:t>
            </a:r>
          </a:p>
          <a:p>
            <a:r>
              <a:rPr lang="en-US" altLang="ko-KR" sz="1000">
                <a:latin typeface="+mn-ea"/>
              </a:rPr>
              <a:t>[ 8, 8, 8], </a:t>
            </a:r>
          </a:p>
          <a:p>
            <a:r>
              <a:rPr lang="en-US" altLang="ko-KR" sz="1000">
                <a:latin typeface="+mn-ea"/>
              </a:rPr>
              <a:t>..., </a:t>
            </a:r>
          </a:p>
          <a:p>
            <a:r>
              <a:rPr lang="en-US" altLang="ko-KR" sz="1000">
                <a:latin typeface="+mn-ea"/>
              </a:rPr>
              <a:t>[1012, 1012, 1012], </a:t>
            </a:r>
          </a:p>
          <a:p>
            <a:r>
              <a:rPr lang="en-US" altLang="ko-KR" sz="1000">
                <a:latin typeface="+mn-ea"/>
              </a:rPr>
              <a:t>[1016, 1016, 1016], </a:t>
            </a:r>
          </a:p>
          <a:p>
            <a:r>
              <a:rPr lang="en-US" altLang="ko-KR" sz="1000">
                <a:latin typeface="+mn-ea"/>
              </a:rPr>
              <a:t>[1020, 1020, 1020]])</a:t>
            </a:r>
            <a:endParaRPr lang="en-US" altLang="ko-KR" sz="1000" b="0" i="0">
              <a:effectLst/>
              <a:latin typeface="+mn-ea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724672" y="1847753"/>
            <a:ext cx="5343525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000">
                <a:latin typeface="var(--vscode-repl-font-family)"/>
              </a:rPr>
              <a:t>box_widths</a:t>
            </a:r>
          </a:p>
          <a:p>
            <a:r>
              <a:rPr lang="en-US" altLang="ko-KR" sz="1000">
                <a:latin typeface="var(--vscode-repl-font-family)"/>
              </a:rPr>
              <a:t>array([</a:t>
            </a:r>
          </a:p>
          <a:p>
            <a:r>
              <a:rPr lang="en-US" altLang="ko-KR" sz="1000">
                <a:latin typeface="var(--vscode-repl-font-family)"/>
              </a:rPr>
              <a:t>[22.627417, 32. , 45.254834], </a:t>
            </a:r>
          </a:p>
          <a:p>
            <a:r>
              <a:rPr lang="en-US" altLang="ko-KR" sz="1000">
                <a:latin typeface="var(--vscode-repl-font-family)"/>
              </a:rPr>
              <a:t>[22.627417, 32. , 45.254834], </a:t>
            </a:r>
          </a:p>
          <a:p>
            <a:r>
              <a:rPr lang="en-US" altLang="ko-KR" sz="1000">
                <a:latin typeface="var(--vscode-repl-font-family)"/>
              </a:rPr>
              <a:t>[22.627417, 32. , 45.254834], </a:t>
            </a:r>
          </a:p>
          <a:p>
            <a:r>
              <a:rPr lang="en-US" altLang="ko-KR" sz="1000">
                <a:latin typeface="var(--vscode-repl-font-family)"/>
              </a:rPr>
              <a:t>..., </a:t>
            </a:r>
          </a:p>
          <a:p>
            <a:r>
              <a:rPr lang="en-US" altLang="ko-KR" sz="1000">
                <a:latin typeface="var(--vscode-repl-font-family)"/>
              </a:rPr>
              <a:t>[22.627417, 32. , 45.254834], </a:t>
            </a:r>
          </a:p>
          <a:p>
            <a:r>
              <a:rPr lang="en-US" altLang="ko-KR" sz="1000">
                <a:latin typeface="var(--vscode-repl-font-family)"/>
              </a:rPr>
              <a:t>[22.627417, 32. , 45.254834], </a:t>
            </a:r>
          </a:p>
          <a:p>
            <a:r>
              <a:rPr lang="en-US" altLang="ko-KR" sz="1000">
                <a:latin typeface="var(--vscode-repl-font-family)"/>
              </a:rPr>
              <a:t>[22.627417, 32. , 45.254834]])</a:t>
            </a:r>
            <a:endParaRPr lang="en-US" altLang="ko-KR" sz="1000" b="0" i="0">
              <a:effectLst/>
              <a:latin typeface="var(--vscode-repl-font-family)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724672" y="3530286"/>
            <a:ext cx="216075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>
                <a:latin typeface="+mn-ea"/>
              </a:rPr>
              <a:t>box_heights</a:t>
            </a:r>
          </a:p>
          <a:p>
            <a:r>
              <a:rPr lang="en-US" altLang="ko-KR" sz="1000">
                <a:latin typeface="+mn-ea"/>
              </a:rPr>
              <a:t>array([</a:t>
            </a:r>
          </a:p>
          <a:p>
            <a:r>
              <a:rPr lang="en-US" altLang="ko-KR" sz="1000">
                <a:latin typeface="+mn-ea"/>
              </a:rPr>
              <a:t>[45.254834, 32. , 22.627417], </a:t>
            </a:r>
          </a:p>
          <a:p>
            <a:r>
              <a:rPr lang="en-US" altLang="ko-KR" sz="1000">
                <a:latin typeface="+mn-ea"/>
              </a:rPr>
              <a:t>[45.254834, 32. , 22.627417], </a:t>
            </a:r>
          </a:p>
          <a:p>
            <a:r>
              <a:rPr lang="en-US" altLang="ko-KR" sz="1000">
                <a:latin typeface="+mn-ea"/>
              </a:rPr>
              <a:t>[45.254834, 32. , 22.627417], </a:t>
            </a:r>
          </a:p>
          <a:p>
            <a:r>
              <a:rPr lang="en-US" altLang="ko-KR" sz="1000">
                <a:latin typeface="+mn-ea"/>
              </a:rPr>
              <a:t>..., </a:t>
            </a:r>
          </a:p>
          <a:p>
            <a:r>
              <a:rPr lang="en-US" altLang="ko-KR" sz="1000">
                <a:latin typeface="+mn-ea"/>
              </a:rPr>
              <a:t>[45.254834, 32. , 22.627417], </a:t>
            </a:r>
          </a:p>
          <a:p>
            <a:r>
              <a:rPr lang="en-US" altLang="ko-KR" sz="1000">
                <a:latin typeface="+mn-ea"/>
              </a:rPr>
              <a:t>[45.254834, 32. , 22.627417], </a:t>
            </a:r>
          </a:p>
          <a:p>
            <a:r>
              <a:rPr lang="en-US" altLang="ko-KR" sz="1000">
                <a:latin typeface="+mn-ea"/>
              </a:rPr>
              <a:t>[45.254834, 32. , 22.627417]])</a:t>
            </a:r>
            <a:endParaRPr lang="en-US" altLang="ko-KR" sz="1000" b="0" i="0">
              <a:effectLst/>
              <a:latin typeface="+mn-ea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3310411" y="3530286"/>
            <a:ext cx="224055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>
                <a:latin typeface="var(--vscode-repl-font-family)"/>
              </a:rPr>
              <a:t>box_centers_y = 65535*3</a:t>
            </a:r>
          </a:p>
          <a:p>
            <a:r>
              <a:rPr lang="en-US" altLang="ko-KR" sz="1000">
                <a:latin typeface="var(--vscode-repl-font-family)"/>
              </a:rPr>
              <a:t>array([</a:t>
            </a:r>
          </a:p>
          <a:p>
            <a:r>
              <a:rPr lang="en-US" altLang="ko-KR" sz="1000">
                <a:latin typeface="var(--vscode-repl-font-family)"/>
              </a:rPr>
              <a:t>[ 0, 0, 0], </a:t>
            </a:r>
          </a:p>
          <a:p>
            <a:r>
              <a:rPr lang="en-US" altLang="ko-KR" sz="1000">
                <a:latin typeface="var(--vscode-repl-font-family)"/>
              </a:rPr>
              <a:t>[ 0, 0, 0], </a:t>
            </a:r>
          </a:p>
          <a:p>
            <a:r>
              <a:rPr lang="en-US" altLang="ko-KR" sz="1000">
                <a:latin typeface="var(--vscode-repl-font-family)"/>
              </a:rPr>
              <a:t>[ 0, 0, 0],</a:t>
            </a:r>
          </a:p>
          <a:p>
            <a:r>
              <a:rPr lang="en-US" altLang="ko-KR" sz="1000">
                <a:latin typeface="var(--vscode-repl-font-family)"/>
              </a:rPr>
              <a:t> ..., </a:t>
            </a:r>
          </a:p>
          <a:p>
            <a:r>
              <a:rPr lang="en-US" altLang="ko-KR" sz="1000">
                <a:latin typeface="var(--vscode-repl-font-family)"/>
              </a:rPr>
              <a:t>[1020, 1020, 1020], </a:t>
            </a:r>
          </a:p>
          <a:p>
            <a:r>
              <a:rPr lang="en-US" altLang="ko-KR" sz="1000">
                <a:latin typeface="var(--vscode-repl-font-family)"/>
              </a:rPr>
              <a:t>[1020, 1020, 1020], </a:t>
            </a:r>
          </a:p>
          <a:p>
            <a:r>
              <a:rPr lang="en-US" altLang="ko-KR" sz="1000">
                <a:latin typeface="var(--vscode-repl-font-family)"/>
              </a:rPr>
              <a:t>[1020, 1020, 1020]])</a:t>
            </a:r>
            <a:endParaRPr lang="en-US" altLang="ko-KR" sz="1000" b="0" i="0">
              <a:effectLst/>
              <a:latin typeface="var(--vscode-repl-font-family)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5858118" y="1843246"/>
            <a:ext cx="267959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>
                <a:latin typeface="var(--vscode-repl-font-family)"/>
              </a:rPr>
              <a:t>box_centers</a:t>
            </a:r>
          </a:p>
          <a:p>
            <a:r>
              <a:rPr lang="en-US" altLang="ko-KR" sz="1000">
                <a:latin typeface="var(--vscode-repl-font-family)"/>
              </a:rPr>
              <a:t>array([</a:t>
            </a:r>
          </a:p>
          <a:p>
            <a:r>
              <a:rPr lang="en-US" altLang="ko-KR" sz="1000">
                <a:latin typeface="var(--vscode-repl-font-family)"/>
              </a:rPr>
              <a:t>[ 0, 0], </a:t>
            </a:r>
          </a:p>
          <a:p>
            <a:r>
              <a:rPr lang="en-US" altLang="ko-KR" sz="1000">
                <a:latin typeface="var(--vscode-repl-font-family)"/>
              </a:rPr>
              <a:t>[ 0, 0], </a:t>
            </a:r>
          </a:p>
          <a:p>
            <a:r>
              <a:rPr lang="en-US" altLang="ko-KR" sz="1000">
                <a:latin typeface="var(--vscode-repl-font-family)"/>
              </a:rPr>
              <a:t>[ 0, 0], </a:t>
            </a:r>
          </a:p>
          <a:p>
            <a:r>
              <a:rPr lang="en-US" altLang="ko-KR" sz="1000">
                <a:latin typeface="var(--vscode-repl-font-family)"/>
              </a:rPr>
              <a:t>..., </a:t>
            </a:r>
          </a:p>
          <a:p>
            <a:r>
              <a:rPr lang="en-US" altLang="ko-KR" sz="1000">
                <a:latin typeface="var(--vscode-repl-font-family)"/>
              </a:rPr>
              <a:t>[1020, 1020], </a:t>
            </a:r>
          </a:p>
          <a:p>
            <a:r>
              <a:rPr lang="en-US" altLang="ko-KR" sz="1000">
                <a:latin typeface="var(--vscode-repl-font-family)"/>
              </a:rPr>
              <a:t>[1020, 1020], </a:t>
            </a:r>
          </a:p>
          <a:p>
            <a:r>
              <a:rPr lang="en-US" altLang="ko-KR" sz="1000">
                <a:latin typeface="var(--vscode-repl-font-family)"/>
              </a:rPr>
              <a:t>[1020, 1020]])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5858118" y="3530286"/>
            <a:ext cx="208749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>
                <a:latin typeface="var(--vscode-repl-font-family)"/>
              </a:rPr>
              <a:t>box_sizes</a:t>
            </a:r>
          </a:p>
          <a:p>
            <a:r>
              <a:rPr lang="en-US" altLang="ko-KR" sz="1000">
                <a:latin typeface="var(--vscode-repl-font-family)"/>
              </a:rPr>
              <a:t>array([</a:t>
            </a:r>
          </a:p>
          <a:p>
            <a:r>
              <a:rPr lang="en-US" altLang="ko-KR" sz="1000">
                <a:latin typeface="var(--vscode-repl-font-family)"/>
              </a:rPr>
              <a:t>[45.254834, 22.627417], </a:t>
            </a:r>
          </a:p>
          <a:p>
            <a:r>
              <a:rPr lang="en-US" altLang="ko-KR" sz="1000">
                <a:latin typeface="var(--vscode-repl-font-family)"/>
              </a:rPr>
              <a:t>[32. , 32. ], </a:t>
            </a:r>
          </a:p>
          <a:p>
            <a:r>
              <a:rPr lang="en-US" altLang="ko-KR" sz="1000">
                <a:latin typeface="var(--vscode-repl-font-family)"/>
              </a:rPr>
              <a:t>[22.627417, 45.254834],</a:t>
            </a:r>
          </a:p>
          <a:p>
            <a:r>
              <a:rPr lang="en-US" altLang="ko-KR" sz="1000">
                <a:latin typeface="var(--vscode-repl-font-family)"/>
              </a:rPr>
              <a:t> ..., </a:t>
            </a:r>
          </a:p>
          <a:p>
            <a:r>
              <a:rPr lang="en-US" altLang="ko-KR" sz="1000">
                <a:latin typeface="var(--vscode-repl-font-family)"/>
              </a:rPr>
              <a:t>[45.254834, 22.627417], </a:t>
            </a:r>
          </a:p>
          <a:p>
            <a:r>
              <a:rPr lang="en-US" altLang="ko-KR" sz="1000">
                <a:latin typeface="var(--vscode-repl-font-family)"/>
              </a:rPr>
              <a:t>[32. , 32. ], </a:t>
            </a:r>
          </a:p>
          <a:p>
            <a:r>
              <a:rPr lang="en-US" altLang="ko-KR" sz="1000">
                <a:latin typeface="var(--vscode-repl-font-family)"/>
              </a:rPr>
              <a:t>[22.627417, 45.254834]])</a:t>
            </a:r>
            <a:endParaRPr lang="en-US" altLang="ko-KR" sz="1000" b="0" i="0">
              <a:effectLst/>
              <a:latin typeface="var(--vscode-repl-font-family)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7463244" y="3628350"/>
            <a:ext cx="255539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>
                <a:latin typeface="+mn-ea"/>
              </a:rPr>
              <a:t>box_sizes.shape = (196608, 2)</a:t>
            </a:r>
            <a:endParaRPr lang="en-US" altLang="ko-KR" sz="1000" b="0" i="0">
              <a:effectLst/>
              <a:latin typeface="+mn-ea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7463244" y="1847753"/>
            <a:ext cx="270927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>
                <a:latin typeface="+mn-ea"/>
              </a:rPr>
              <a:t>box_centers_x.shape= (65536, 3)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724672" y="5133654"/>
            <a:ext cx="381408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+mn-ea"/>
              </a:rPr>
              <a:t>boxes</a:t>
            </a:r>
          </a:p>
          <a:p>
            <a:r>
              <a:rPr lang="en-US" altLang="ko-KR" sz="1000">
                <a:solidFill>
                  <a:srgbClr val="FF0000"/>
                </a:solidFill>
                <a:latin typeface="+mn-ea"/>
              </a:rPr>
              <a:t>array([</a:t>
            </a:r>
          </a:p>
          <a:p>
            <a:r>
              <a:rPr lang="en-US" altLang="ko-KR" sz="1000">
                <a:solidFill>
                  <a:srgbClr val="FF0000"/>
                </a:solidFill>
                <a:latin typeface="+mn-ea"/>
              </a:rPr>
              <a:t>[ -22.627417 , -11.3137085, 22.627417 , 11.3137085], </a:t>
            </a:r>
          </a:p>
          <a:p>
            <a:r>
              <a:rPr lang="en-US" altLang="ko-KR" sz="1000">
                <a:solidFill>
                  <a:srgbClr val="FF0000"/>
                </a:solidFill>
                <a:latin typeface="+mn-ea"/>
              </a:rPr>
              <a:t>[ -16. , -16. , 16. , 16. ], </a:t>
            </a:r>
          </a:p>
          <a:p>
            <a:r>
              <a:rPr lang="en-US" altLang="ko-KR" sz="1000">
                <a:solidFill>
                  <a:srgbClr val="FF0000"/>
                </a:solidFill>
                <a:latin typeface="+mn-ea"/>
              </a:rPr>
              <a:t>[ -11.3137085, -22.627417 , 11.3137085, 22.627417 ],</a:t>
            </a:r>
          </a:p>
          <a:p>
            <a:r>
              <a:rPr lang="en-US" altLang="ko-KR" sz="1000">
                <a:solidFill>
                  <a:srgbClr val="FF0000"/>
                </a:solidFill>
                <a:latin typeface="+mn-ea"/>
              </a:rPr>
              <a:t> ..., </a:t>
            </a:r>
          </a:p>
          <a:p>
            <a:r>
              <a:rPr lang="en-US" altLang="ko-KR" sz="1000">
                <a:solidFill>
                  <a:srgbClr val="FF0000"/>
                </a:solidFill>
                <a:latin typeface="+mn-ea"/>
              </a:rPr>
              <a:t>[ 997.372583 , 1008.6862915, 1042.627417 , 1031.3137085], </a:t>
            </a:r>
          </a:p>
          <a:p>
            <a:r>
              <a:rPr lang="en-US" altLang="ko-KR" sz="1000">
                <a:solidFill>
                  <a:srgbClr val="FF0000"/>
                </a:solidFill>
                <a:latin typeface="+mn-ea"/>
              </a:rPr>
              <a:t>[1004. , 1004. , 1036. , 1036. ], </a:t>
            </a:r>
          </a:p>
          <a:p>
            <a:r>
              <a:rPr lang="en-US" altLang="ko-KR" sz="1000">
                <a:solidFill>
                  <a:srgbClr val="FF0000"/>
                </a:solidFill>
                <a:latin typeface="+mn-ea"/>
              </a:rPr>
              <a:t>[1008.6862915, 997.372583 , 1031.3137085, 1042.627417 ]])</a:t>
            </a:r>
            <a:endParaRPr lang="en-US" altLang="ko-KR" sz="1000" b="0" i="0">
              <a:solidFill>
                <a:srgbClr val="FF0000"/>
              </a:solidFill>
              <a:effectLst/>
              <a:latin typeface="+mn-ea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4538754" y="5129147"/>
            <a:ext cx="186470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var(--vscode-repl-font-family)"/>
              </a:rPr>
              <a:t>boxes.shape = (196608, 4)</a:t>
            </a:r>
            <a:endParaRPr lang="en-US" altLang="ko-KR" sz="1000" b="0" i="0">
              <a:solidFill>
                <a:srgbClr val="FF0000"/>
              </a:solidFill>
              <a:effectLst/>
              <a:latin typeface="var(--vscode-repl-font-family)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4624344" y="5496901"/>
            <a:ext cx="103620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/>
              <a:t>반환 결과 텐서</a:t>
            </a:r>
          </a:p>
        </p:txBody>
      </p:sp>
    </p:spTree>
    <p:extLst>
      <p:ext uri="{BB962C8B-B14F-4D97-AF65-F5344CB8AC3E}">
        <p14:creationId xmlns:p14="http://schemas.microsoft.com/office/powerpoint/2010/main" val="1912286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1586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err="1"/>
              <a:t>model.py</a:t>
            </a:r>
            <a:endParaRPr lang="ko-KR" altLang="en-US" sz="2800" b="1" dirty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218075" y="1127908"/>
            <a:ext cx="7513814" cy="44599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b="1"/>
              <a:t>def</a:t>
            </a:r>
            <a:r>
              <a:rPr lang="en-US" altLang="ko-KR"/>
              <a:t> build_rpn_model(anchor_stride, anchors_per_location, depth):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1943943" y="397976"/>
            <a:ext cx="858825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268BD2"/>
                </a:solidFill>
                <a:latin typeface="Consolas" panose="020B0609020204030204" pitchFamily="49" charset="0"/>
              </a:rPr>
              <a:t>rpn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2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200">
                <a:solidFill>
                  <a:srgbClr val="268BD2"/>
                </a:solidFill>
                <a:latin typeface="Consolas" panose="020B0609020204030204" pitchFamily="49" charset="0"/>
              </a:rPr>
              <a:t>build_rpn_model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(config.</a:t>
            </a:r>
            <a:r>
              <a:rPr lang="en-US" altLang="ko-KR" sz="1200">
                <a:solidFill>
                  <a:srgbClr val="CB4B16"/>
                </a:solidFill>
                <a:latin typeface="Consolas" panose="020B0609020204030204" pitchFamily="49" charset="0"/>
              </a:rPr>
              <a:t>RPN_ANCHOR_STRIDE</a:t>
            </a:r>
            <a:r>
              <a:rPr lang="ko-KR" altLang="en-US" sz="1200">
                <a:solidFill>
                  <a:srgbClr val="CB4B16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CB4B16"/>
                </a:solidFill>
                <a:latin typeface="Consolas" panose="020B0609020204030204" pitchFamily="49" charset="0"/>
              </a:rPr>
              <a:t>=</a:t>
            </a:r>
            <a:r>
              <a:rPr lang="ko-KR" altLang="en-US" sz="1200">
                <a:solidFill>
                  <a:srgbClr val="CB4B16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CB4B16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                </a:t>
            </a:r>
            <a:r>
              <a:rPr lang="en-US" altLang="ko-KR" sz="1200">
                <a:solidFill>
                  <a:srgbClr val="268BD2"/>
                </a:solidFill>
                <a:latin typeface="Consolas" panose="020B0609020204030204" pitchFamily="49" charset="0"/>
              </a:rPr>
              <a:t>len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(config.</a:t>
            </a:r>
            <a:r>
              <a:rPr lang="en-US" altLang="ko-KR" sz="1200">
                <a:solidFill>
                  <a:srgbClr val="CB4B16"/>
                </a:solidFill>
                <a:latin typeface="Consolas" panose="020B0609020204030204" pitchFamily="49" charset="0"/>
              </a:rPr>
              <a:t>RPN_ANCHOR_RATIOS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), config.</a:t>
            </a:r>
            <a:r>
              <a:rPr lang="en-US" altLang="ko-KR" sz="1200">
                <a:solidFill>
                  <a:srgbClr val="CB4B16"/>
                </a:solidFill>
                <a:latin typeface="Consolas" panose="020B0609020204030204" pitchFamily="49" charset="0"/>
              </a:rPr>
              <a:t>TOP_DOWN_PYRAMID_SIZE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  <a:endParaRPr lang="en-US" altLang="ko-KR" sz="1200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299097" y="1842167"/>
            <a:ext cx="976943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>
                <a:solidFill>
                  <a:srgbClr val="268BD2"/>
                </a:solidFill>
                <a:latin typeface="Consolas" panose="020B0609020204030204" pitchFamily="49" charset="0"/>
              </a:rPr>
              <a:t>input_feature_map</a:t>
            </a:r>
            <a:r>
              <a:rPr lang="en-US" altLang="ko-KR" sz="18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8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8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800">
                <a:solidFill>
                  <a:srgbClr val="CB4B16"/>
                </a:solidFill>
                <a:latin typeface="Consolas" panose="020B0609020204030204" pitchFamily="49" charset="0"/>
              </a:rPr>
              <a:t>KL</a:t>
            </a:r>
            <a:r>
              <a:rPr lang="en-US" altLang="ko-KR" sz="18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800">
                <a:solidFill>
                  <a:srgbClr val="268BD2"/>
                </a:solidFill>
                <a:latin typeface="Consolas" panose="020B0609020204030204" pitchFamily="49" charset="0"/>
              </a:rPr>
              <a:t>Input</a:t>
            </a:r>
            <a:r>
              <a:rPr lang="en-US" altLang="ko-KR" sz="1800">
                <a:solidFill>
                  <a:srgbClr val="BBBBBB"/>
                </a:solidFill>
                <a:latin typeface="Consolas" panose="020B0609020204030204" pitchFamily="49" charset="0"/>
              </a:rPr>
              <a:t>(shape</a:t>
            </a:r>
            <a:r>
              <a:rPr lang="en-US" altLang="ko-KR" sz="18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800">
                <a:solidFill>
                  <a:srgbClr val="BBBBBB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800">
                <a:solidFill>
                  <a:srgbClr val="B58900"/>
                </a:solidFill>
                <a:latin typeface="Consolas" panose="020B0609020204030204" pitchFamily="49" charset="0"/>
              </a:rPr>
              <a:t>None</a:t>
            </a:r>
            <a:r>
              <a:rPr lang="en-US" altLang="ko-KR" sz="18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800">
                <a:solidFill>
                  <a:srgbClr val="B58900"/>
                </a:solidFill>
                <a:latin typeface="Consolas" panose="020B0609020204030204" pitchFamily="49" charset="0"/>
              </a:rPr>
              <a:t>None</a:t>
            </a:r>
            <a:r>
              <a:rPr lang="en-US" altLang="ko-KR" sz="1800">
                <a:solidFill>
                  <a:srgbClr val="BBBBBB"/>
                </a:solidFill>
                <a:latin typeface="Consolas" panose="020B0609020204030204" pitchFamily="49" charset="0"/>
              </a:rPr>
              <a:t>, depth],</a:t>
            </a:r>
          </a:p>
          <a:p>
            <a:r>
              <a:rPr lang="en-US" altLang="ko-KR" sz="180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                   name</a:t>
            </a:r>
            <a:r>
              <a:rPr lang="en-US" altLang="ko-KR" sz="18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800">
                <a:solidFill>
                  <a:srgbClr val="2AA198"/>
                </a:solidFill>
                <a:latin typeface="Consolas" panose="020B0609020204030204" pitchFamily="49" charset="0"/>
              </a:rPr>
              <a:t>"input_rpn_feature_map"</a:t>
            </a:r>
            <a:r>
              <a:rPr lang="en-US" altLang="ko-KR" sz="18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800">
                <a:solidFill>
                  <a:srgbClr val="268BD2"/>
                </a:solidFill>
                <a:latin typeface="Consolas" panose="020B0609020204030204" pitchFamily="49" charset="0"/>
              </a:rPr>
              <a:t>outputs</a:t>
            </a:r>
            <a:r>
              <a:rPr lang="en-US" altLang="ko-KR" sz="18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8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8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800">
                <a:solidFill>
                  <a:srgbClr val="268BD2"/>
                </a:solidFill>
                <a:latin typeface="Consolas" panose="020B0609020204030204" pitchFamily="49" charset="0"/>
              </a:rPr>
              <a:t>rpn_graph</a:t>
            </a:r>
            <a:r>
              <a:rPr lang="en-US" altLang="ko-KR" sz="18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800">
                <a:solidFill>
                  <a:srgbClr val="268BD2"/>
                </a:solidFill>
                <a:latin typeface="Consolas" panose="020B0609020204030204" pitchFamily="49" charset="0"/>
              </a:rPr>
              <a:t>input_feature_map</a:t>
            </a:r>
            <a:r>
              <a:rPr lang="en-US" altLang="ko-KR" sz="1800">
                <a:solidFill>
                  <a:srgbClr val="BBBBBB"/>
                </a:solidFill>
                <a:latin typeface="Consolas" panose="020B0609020204030204" pitchFamily="49" charset="0"/>
              </a:rPr>
              <a:t>, anchors_per_location, anchor_stride)</a:t>
            </a:r>
          </a:p>
          <a:p>
            <a:r>
              <a:rPr lang="en-US" altLang="ko-KR" sz="1800">
                <a:solidFill>
                  <a:srgbClr val="859900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8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800">
                <a:solidFill>
                  <a:srgbClr val="CB4B16"/>
                </a:solidFill>
                <a:latin typeface="Consolas" panose="020B0609020204030204" pitchFamily="49" charset="0"/>
              </a:rPr>
              <a:t>KM</a:t>
            </a:r>
            <a:r>
              <a:rPr lang="en-US" altLang="ko-KR" sz="18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800">
                <a:solidFill>
                  <a:srgbClr val="CB4B16"/>
                </a:solidFill>
                <a:latin typeface="Consolas" panose="020B0609020204030204" pitchFamily="49" charset="0"/>
              </a:rPr>
              <a:t>Model</a:t>
            </a:r>
            <a:r>
              <a:rPr lang="en-US" altLang="ko-KR" sz="1800">
                <a:solidFill>
                  <a:srgbClr val="BBBBBB"/>
                </a:solidFill>
                <a:latin typeface="Consolas" panose="020B0609020204030204" pitchFamily="49" charset="0"/>
              </a:rPr>
              <a:t>([</a:t>
            </a:r>
            <a:r>
              <a:rPr lang="en-US" altLang="ko-KR" sz="1800">
                <a:solidFill>
                  <a:srgbClr val="268BD2"/>
                </a:solidFill>
                <a:latin typeface="Consolas" panose="020B0609020204030204" pitchFamily="49" charset="0"/>
              </a:rPr>
              <a:t>input_feature_map</a:t>
            </a:r>
            <a:r>
              <a:rPr lang="en-US" altLang="ko-KR" sz="1800">
                <a:solidFill>
                  <a:srgbClr val="BBBBBB"/>
                </a:solidFill>
                <a:latin typeface="Consolas" panose="020B0609020204030204" pitchFamily="49" charset="0"/>
              </a:rPr>
              <a:t>], </a:t>
            </a:r>
            <a:r>
              <a:rPr lang="en-US" altLang="ko-KR" sz="1800">
                <a:solidFill>
                  <a:srgbClr val="268BD2"/>
                </a:solidFill>
                <a:latin typeface="Consolas" panose="020B0609020204030204" pitchFamily="49" charset="0"/>
              </a:rPr>
              <a:t>outputs</a:t>
            </a:r>
            <a:r>
              <a:rPr lang="en-US" altLang="ko-KR" sz="1800">
                <a:solidFill>
                  <a:srgbClr val="BBBBBB"/>
                </a:solidFill>
                <a:latin typeface="Consolas" panose="020B0609020204030204" pitchFamily="49" charset="0"/>
              </a:rPr>
              <a:t>, name</a:t>
            </a:r>
            <a:r>
              <a:rPr lang="en-US" altLang="ko-KR" sz="18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800">
                <a:solidFill>
                  <a:srgbClr val="2AA198"/>
                </a:solidFill>
                <a:latin typeface="Consolas" panose="020B0609020204030204" pitchFamily="49" charset="0"/>
              </a:rPr>
              <a:t>"rpn_model"</a:t>
            </a:r>
            <a:r>
              <a:rPr lang="en-US" altLang="ko-KR" sz="18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  <a:endParaRPr lang="en-US" altLang="ko-KR" sz="1800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218074" y="3310763"/>
            <a:ext cx="3791423" cy="4082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>
                <a:solidFill>
                  <a:srgbClr val="859900"/>
                </a:solidFill>
                <a:latin typeface="Consolas" panose="020B0609020204030204" pitchFamily="49" charset="0"/>
              </a:rPr>
              <a:t>import</a:t>
            </a:r>
            <a:r>
              <a:rPr lang="en-US" altLang="ko-KR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>
                <a:solidFill>
                  <a:srgbClr val="CB4B16"/>
                </a:solidFill>
                <a:latin typeface="Consolas" panose="020B0609020204030204" pitchFamily="49" charset="0"/>
              </a:rPr>
              <a:t>keras</a:t>
            </a:r>
            <a:r>
              <a:rPr lang="en-US" altLang="ko-KR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>
                <a:solidFill>
                  <a:srgbClr val="CB4B16"/>
                </a:solidFill>
                <a:latin typeface="Consolas" panose="020B0609020204030204" pitchFamily="49" charset="0"/>
              </a:rPr>
              <a:t>models</a:t>
            </a:r>
            <a:r>
              <a:rPr lang="en-US" altLang="ko-KR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>
                <a:solidFill>
                  <a:srgbClr val="859900"/>
                </a:solidFill>
                <a:latin typeface="Consolas" panose="020B0609020204030204" pitchFamily="49" charset="0"/>
              </a:rPr>
              <a:t>as</a:t>
            </a:r>
            <a:r>
              <a:rPr lang="en-US" altLang="ko-KR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>
                <a:solidFill>
                  <a:srgbClr val="CB4B16"/>
                </a:solidFill>
                <a:latin typeface="Consolas" panose="020B0609020204030204" pitchFamily="49" charset="0"/>
              </a:rPr>
              <a:t>KM</a:t>
            </a:r>
            <a:endParaRPr lang="en-US" altLang="ko-KR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6547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1586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err="1"/>
              <a:t>model.py</a:t>
            </a:r>
            <a:endParaRPr lang="ko-KR" altLang="en-US" sz="2800" b="1" dirty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218075" y="1127908"/>
            <a:ext cx="9118082" cy="44599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b="1"/>
              <a:t>def</a:t>
            </a:r>
            <a:r>
              <a:rPr lang="en-US" altLang="ko-KR"/>
              <a:t> rpn_graph(feature_map, anchors_per_location=3, anchor_stride=1):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218074" y="1740804"/>
            <a:ext cx="8311025" cy="43242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shared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KL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Conv2D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512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 (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), padding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2AA198"/>
                </a:solidFill>
                <a:latin typeface="Consolas" panose="020B0609020204030204" pitchFamily="49" charset="0"/>
              </a:rPr>
              <a:t>'same'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 activation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2AA198"/>
                </a:solidFill>
                <a:latin typeface="Consolas" panose="020B0609020204030204" pitchFamily="49" charset="0"/>
              </a:rPr>
              <a:t>'relu'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         strides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anchor_stride,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         name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2AA198"/>
                </a:solidFill>
                <a:latin typeface="Consolas" panose="020B0609020204030204" pitchFamily="49" charset="0"/>
              </a:rPr>
              <a:t>'rpn_conv_shared'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)(feature_map)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/>
            </a:r>
            <a:b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</a:b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100" i="1">
                <a:solidFill>
                  <a:srgbClr val="657B83"/>
                </a:solidFill>
                <a:latin typeface="Consolas" panose="020B0609020204030204" pitchFamily="49" charset="0"/>
              </a:rPr>
              <a:t># Anchor Score. [batch, height, width, anchors per location * 2].</a:t>
            </a:r>
            <a:endParaRPr lang="en-US" altLang="ko-KR" sz="11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KL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Conv2D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*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anchors_per_location=3, (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), padding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2AA198"/>
                </a:solidFill>
                <a:latin typeface="Consolas" panose="020B0609020204030204" pitchFamily="49" charset="0"/>
              </a:rPr>
              <a:t>'valid'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    activation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2AA198"/>
                </a:solidFill>
                <a:latin typeface="Consolas" panose="020B0609020204030204" pitchFamily="49" charset="0"/>
              </a:rPr>
              <a:t>'linear'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 name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2AA198"/>
                </a:solidFill>
                <a:latin typeface="Consolas" panose="020B0609020204030204" pitchFamily="49" charset="0"/>
              </a:rPr>
              <a:t>'rpn_class_raw'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)(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shared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/>
            </a:r>
            <a:b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</a:b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100" i="1">
                <a:solidFill>
                  <a:srgbClr val="657B83"/>
                </a:solidFill>
                <a:latin typeface="Consolas" panose="020B0609020204030204" pitchFamily="49" charset="0"/>
              </a:rPr>
              <a:t># Reshape to [batch, anchors, 2]</a:t>
            </a:r>
            <a:endParaRPr lang="en-US" altLang="ko-KR" sz="11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rpn_class_logits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KL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Lambda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1100" b="1">
                <a:solidFill>
                  <a:srgbClr val="93A1A1"/>
                </a:solidFill>
                <a:latin typeface="Consolas" panose="020B0609020204030204" pitchFamily="49" charset="0"/>
              </a:rPr>
              <a:t>lambda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t: 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reshape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(t, [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shape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(t)[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],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-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]))(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/>
            </a:r>
            <a:b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</a:b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100" i="1">
                <a:solidFill>
                  <a:srgbClr val="657B83"/>
                </a:solidFill>
                <a:latin typeface="Consolas" panose="020B0609020204030204" pitchFamily="49" charset="0"/>
              </a:rPr>
              <a:t># Softmax on last dimension of BG/FG.</a:t>
            </a:r>
            <a:endParaRPr lang="en-US" altLang="ko-KR" sz="11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rpn_probs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KL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Activation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1100">
                <a:solidFill>
                  <a:srgbClr val="2AA198"/>
                </a:solidFill>
                <a:latin typeface="Consolas" panose="020B0609020204030204" pitchFamily="49" charset="0"/>
              </a:rPr>
              <a:t>"softmax"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 name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2AA198"/>
                </a:solidFill>
                <a:latin typeface="Consolas" panose="020B0609020204030204" pitchFamily="49" charset="0"/>
              </a:rPr>
              <a:t>"rpn_class_xxx"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)(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rpn_class_logits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/>
            </a:r>
            <a:b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</a:b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100" i="1">
                <a:solidFill>
                  <a:srgbClr val="657B83"/>
                </a:solidFill>
                <a:latin typeface="Consolas" panose="020B0609020204030204" pitchFamily="49" charset="0"/>
              </a:rPr>
              <a:t># Bounding box refinement. [batch, H, W, anchors per location * depth]</a:t>
            </a:r>
            <a:endParaRPr lang="en-US" altLang="ko-KR" sz="11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100" i="1">
                <a:solidFill>
                  <a:srgbClr val="657B83"/>
                </a:solidFill>
                <a:latin typeface="Consolas" panose="020B0609020204030204" pitchFamily="49" charset="0"/>
              </a:rPr>
              <a:t># where depth is [x, y, log(w), log(h)]</a:t>
            </a:r>
            <a:endParaRPr lang="en-US" altLang="ko-KR" sz="11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KL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Conv2D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(anchors_per_location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*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4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 (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), padding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2AA198"/>
                </a:solidFill>
                <a:latin typeface="Consolas" panose="020B0609020204030204" pitchFamily="49" charset="0"/>
              </a:rPr>
              <a:t>"valid"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    activation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2AA198"/>
                </a:solidFill>
                <a:latin typeface="Consolas" panose="020B0609020204030204" pitchFamily="49" charset="0"/>
              </a:rPr>
              <a:t>'linear'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 name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2AA198"/>
                </a:solidFill>
                <a:latin typeface="Consolas" panose="020B0609020204030204" pitchFamily="49" charset="0"/>
              </a:rPr>
              <a:t>'rpn_bbox_pred'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)(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shared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/>
            </a:r>
            <a:b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</a:b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100" i="1">
                <a:solidFill>
                  <a:srgbClr val="657B83"/>
                </a:solidFill>
                <a:latin typeface="Consolas" panose="020B0609020204030204" pitchFamily="49" charset="0"/>
              </a:rPr>
              <a:t># Reshape to [batch, anchors, 4]</a:t>
            </a:r>
            <a:endParaRPr lang="en-US" altLang="ko-KR" sz="11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rpn_bbox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KL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Lambda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b="1">
                <a:solidFill>
                  <a:srgbClr val="93A1A1"/>
                </a:solidFill>
                <a:latin typeface="Consolas" panose="020B0609020204030204" pitchFamily="49" charset="0"/>
              </a:rPr>
              <a:t>lambda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t: 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reshape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(t, [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shape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(t)[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],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-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4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]))(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/>
            </a:r>
            <a:b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</a:b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[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rpn_class_logits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rpn_probs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rpn_bbox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]</a:t>
            </a:r>
            <a:endParaRPr lang="en-US" altLang="ko-KR" sz="1100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4927604" y="2080706"/>
            <a:ext cx="5343525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000">
                <a:solidFill>
                  <a:schemeClr val="accent1"/>
                </a:solidFill>
                <a:latin typeface="Consolas" panose="020B0609020204030204" pitchFamily="49" charset="0"/>
              </a:rPr>
              <a:t>feature_map = &lt;KerasTensor: shape=(None, None, None, 256)</a:t>
            </a:r>
            <a:endParaRPr lang="en-US" altLang="ko-KR" sz="1000" b="0" i="0">
              <a:solidFill>
                <a:schemeClr val="accent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5562324" y="2729948"/>
            <a:ext cx="446957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>
                <a:solidFill>
                  <a:schemeClr val="accent1"/>
                </a:solidFill>
                <a:latin typeface="Consolas" panose="020B0609020204030204" pitchFamily="49" charset="0"/>
              </a:rPr>
              <a:t>shared = &lt;KerasTensor: shape=(None, None, None, 512)</a:t>
            </a:r>
            <a:endParaRPr lang="en-US" altLang="ko-KR" sz="1100" b="0" i="0">
              <a:solidFill>
                <a:schemeClr val="accent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106508" y="3471265"/>
            <a:ext cx="381883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altLang="ko-KR" sz="1100">
                <a:solidFill>
                  <a:schemeClr val="accent1"/>
                </a:solidFill>
                <a:latin typeface="Consolas" panose="020B0609020204030204" pitchFamily="49" charset="0"/>
              </a:rPr>
              <a:t>x = &lt;KerasTensor: shape=(None, None, None, 6)</a:t>
            </a:r>
            <a:endParaRPr lang="it-IT" altLang="ko-KR" sz="1100" b="0" i="0">
              <a:solidFill>
                <a:schemeClr val="accent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927603" y="4065191"/>
            <a:ext cx="5343525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100">
                <a:solidFill>
                  <a:schemeClr val="accent1"/>
                </a:solidFill>
                <a:latin typeface="Consolas" panose="020B0609020204030204" pitchFamily="49" charset="0"/>
              </a:rPr>
              <a:t>rpn_class_logits = &lt;KerasTensor: shape=(None, None, 2) </a:t>
            </a:r>
            <a:endParaRPr lang="en-US" altLang="ko-KR" sz="1100" b="0" i="0">
              <a:solidFill>
                <a:schemeClr val="accent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8529099" y="4247484"/>
            <a:ext cx="96051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i="1">
                <a:solidFill>
                  <a:srgbClr val="657B83"/>
                </a:solidFill>
                <a:latin typeface="Consolas" panose="020B0609020204030204" pitchFamily="49" charset="0"/>
              </a:rPr>
              <a:t>class layer</a:t>
            </a:r>
            <a:endParaRPr lang="ko-KR" altLang="en-US" sz="1000"/>
          </a:p>
        </p:txBody>
      </p:sp>
      <p:sp>
        <p:nvSpPr>
          <p:cNvPr id="12" name="직사각형 11"/>
          <p:cNvSpPr/>
          <p:nvPr/>
        </p:nvSpPr>
        <p:spPr>
          <a:xfrm>
            <a:off x="6325187" y="5471139"/>
            <a:ext cx="131318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i="1">
                <a:solidFill>
                  <a:srgbClr val="657B83"/>
                </a:solidFill>
                <a:latin typeface="Consolas" panose="020B0609020204030204" pitchFamily="49" charset="0"/>
              </a:rPr>
              <a:t>regression layer</a:t>
            </a:r>
            <a:endParaRPr lang="ko-KR" altLang="en-US" sz="1000"/>
          </a:p>
        </p:txBody>
      </p:sp>
      <p:cxnSp>
        <p:nvCxnSpPr>
          <p:cNvPr id="13" name="구부러진 연결선 12"/>
          <p:cNvCxnSpPr/>
          <p:nvPr/>
        </p:nvCxnSpPr>
        <p:spPr>
          <a:xfrm rot="10800000">
            <a:off x="5168348" y="2935358"/>
            <a:ext cx="728870" cy="56203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구부러진 연결선 15"/>
          <p:cNvCxnSpPr/>
          <p:nvPr/>
        </p:nvCxnSpPr>
        <p:spPr>
          <a:xfrm rot="5400000">
            <a:off x="4580221" y="3692328"/>
            <a:ext cx="2017768" cy="616227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구부러진 연결선 19"/>
          <p:cNvCxnSpPr/>
          <p:nvPr/>
        </p:nvCxnSpPr>
        <p:spPr>
          <a:xfrm rot="16200000" flipH="1">
            <a:off x="191756" y="4333059"/>
            <a:ext cx="2339811" cy="616226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구부러진 연결선 22"/>
          <p:cNvCxnSpPr/>
          <p:nvPr/>
        </p:nvCxnSpPr>
        <p:spPr>
          <a:xfrm>
            <a:off x="921025" y="4141307"/>
            <a:ext cx="2073969" cy="1669773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구부러진 연결선 25"/>
          <p:cNvCxnSpPr/>
          <p:nvPr/>
        </p:nvCxnSpPr>
        <p:spPr>
          <a:xfrm>
            <a:off x="987287" y="5612296"/>
            <a:ext cx="2663687" cy="198782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/>
          <p:cNvSpPr/>
          <p:nvPr/>
        </p:nvSpPr>
        <p:spPr>
          <a:xfrm>
            <a:off x="2063751" y="594673"/>
            <a:ext cx="825969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268BD2"/>
                </a:solidFill>
                <a:latin typeface="Consolas" panose="020B0609020204030204" pitchFamily="49" charset="0"/>
              </a:rPr>
              <a:t>outputs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2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200">
                <a:solidFill>
                  <a:srgbClr val="268BD2"/>
                </a:solidFill>
                <a:latin typeface="Consolas" panose="020B0609020204030204" pitchFamily="49" charset="0"/>
              </a:rPr>
              <a:t>rpn_graph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268BD2"/>
                </a:solidFill>
                <a:latin typeface="Consolas" panose="020B0609020204030204" pitchFamily="49" charset="0"/>
              </a:rPr>
              <a:t>input_feature_map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, anchors_per_location, anchor_stride)</a:t>
            </a:r>
          </a:p>
        </p:txBody>
      </p:sp>
    </p:spTree>
    <p:extLst>
      <p:ext uri="{BB962C8B-B14F-4D97-AF65-F5344CB8AC3E}">
        <p14:creationId xmlns:p14="http://schemas.microsoft.com/office/powerpoint/2010/main" val="36015897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1586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err="1"/>
              <a:t>model.py</a:t>
            </a:r>
            <a:endParaRPr lang="ko-KR" altLang="en-US" sz="2800" b="1" dirty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218075" y="1127908"/>
            <a:ext cx="3479282" cy="44599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b="1"/>
              <a:t>class</a:t>
            </a:r>
            <a:r>
              <a:rPr lang="en-US" altLang="ko-KR"/>
              <a:t> ProposalLayer(KE.Layer):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347594" y="1751177"/>
            <a:ext cx="5973694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50" i="1">
                <a:solidFill>
                  <a:srgbClr val="657B83"/>
                </a:solidFill>
                <a:latin typeface="Consolas" panose="020B0609020204030204" pitchFamily="49" charset="0"/>
              </a:rPr>
              <a:t># Bounding box refinement standard deviation for RPN and final detections.</a:t>
            </a:r>
            <a:endParaRPr lang="en-US" altLang="ko-KR" sz="105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050">
                <a:solidFill>
                  <a:srgbClr val="268BD2"/>
                </a:solidFill>
                <a:latin typeface="Consolas" panose="020B0609020204030204" pitchFamily="49" charset="0"/>
              </a:rPr>
              <a:t>RPN_BBOX_STD_DEV</a:t>
            </a:r>
            <a:r>
              <a:rPr lang="en-US" altLang="ko-KR" sz="105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5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50">
                <a:solidFill>
                  <a:srgbClr val="CB4B16"/>
                </a:solidFill>
                <a:latin typeface="Consolas" panose="020B0609020204030204" pitchFamily="49" charset="0"/>
              </a:rPr>
              <a:t>np</a:t>
            </a:r>
            <a:r>
              <a:rPr lang="en-US" altLang="ko-KR" sz="105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50">
                <a:solidFill>
                  <a:srgbClr val="268BD2"/>
                </a:solidFill>
                <a:latin typeface="Consolas" panose="020B0609020204030204" pitchFamily="49" charset="0"/>
              </a:rPr>
              <a:t>array</a:t>
            </a:r>
            <a:r>
              <a:rPr lang="en-US" altLang="ko-KR" sz="1050">
                <a:solidFill>
                  <a:srgbClr val="BBBBBB"/>
                </a:solidFill>
                <a:latin typeface="Consolas" panose="020B0609020204030204" pitchFamily="49" charset="0"/>
              </a:rPr>
              <a:t>([</a:t>
            </a:r>
            <a:r>
              <a:rPr lang="en-US" altLang="ko-KR" sz="1050">
                <a:solidFill>
                  <a:srgbClr val="D33682"/>
                </a:solidFill>
                <a:latin typeface="Consolas" panose="020B0609020204030204" pitchFamily="49" charset="0"/>
              </a:rPr>
              <a:t>0.1</a:t>
            </a:r>
            <a:r>
              <a:rPr lang="en-US" altLang="ko-KR" sz="105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050">
                <a:solidFill>
                  <a:srgbClr val="D33682"/>
                </a:solidFill>
                <a:latin typeface="Consolas" panose="020B0609020204030204" pitchFamily="49" charset="0"/>
              </a:rPr>
              <a:t>0.1</a:t>
            </a:r>
            <a:r>
              <a:rPr lang="en-US" altLang="ko-KR" sz="105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050">
                <a:solidFill>
                  <a:srgbClr val="D33682"/>
                </a:solidFill>
                <a:latin typeface="Consolas" panose="020B0609020204030204" pitchFamily="49" charset="0"/>
              </a:rPr>
              <a:t>0.2</a:t>
            </a:r>
            <a:r>
              <a:rPr lang="en-US" altLang="ko-KR" sz="105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050">
                <a:solidFill>
                  <a:srgbClr val="D33682"/>
                </a:solidFill>
                <a:latin typeface="Consolas" panose="020B0609020204030204" pitchFamily="49" charset="0"/>
              </a:rPr>
              <a:t>0.2</a:t>
            </a:r>
            <a:r>
              <a:rPr lang="en-US" altLang="ko-KR" sz="1050">
                <a:solidFill>
                  <a:srgbClr val="BBBBBB"/>
                </a:solidFill>
                <a:latin typeface="Consolas" panose="020B0609020204030204" pitchFamily="49" charset="0"/>
              </a:rPr>
              <a:t>])</a:t>
            </a:r>
            <a:endParaRPr lang="en-US" altLang="ko-KR" sz="1050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47594" y="2182064"/>
            <a:ext cx="9379502" cy="12772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scores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inputs[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][:, :, 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i="1">
                <a:solidFill>
                  <a:srgbClr val="657B83"/>
                </a:solidFill>
                <a:latin typeface="Consolas" panose="020B0609020204030204" pitchFamily="49" charset="0"/>
              </a:rPr>
              <a:t># Box deltas [batch, num_rois, 4]</a:t>
            </a:r>
            <a:endParaRPr lang="en-US" altLang="ko-KR" sz="11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deltas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inputs[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deltas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deltas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*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np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reshape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config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RPN_BBOX_STD_DEV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 [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4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])</a:t>
            </a:r>
            <a:r>
              <a:rPr lang="ko-KR" altLang="en-US" sz="1100">
                <a:solidFill>
                  <a:srgbClr val="BBBBBB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#</a:t>
            </a:r>
            <a:r>
              <a:rPr lang="ko-KR" altLang="en-US" sz="1100">
                <a:solidFill>
                  <a:srgbClr val="BBBBBB"/>
                </a:solidFill>
                <a:latin typeface="Consolas" panose="020B0609020204030204" pitchFamily="49" charset="0"/>
              </a:rPr>
              <a:t>텐서를 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array([[[0.1, 0.1, 0.2, 0.2]]])</a:t>
            </a:r>
            <a:r>
              <a:rPr lang="ko-KR" altLang="en-US" sz="1100">
                <a:solidFill>
                  <a:srgbClr val="BBBBBB"/>
                </a:solidFill>
                <a:latin typeface="Consolas" panose="020B0609020204030204" pitchFamily="49" charset="0"/>
              </a:rPr>
              <a:t> 로 바꾼후 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deltas</a:t>
            </a:r>
            <a:r>
              <a:rPr lang="ko-KR" altLang="en-US" sz="1100">
                <a:solidFill>
                  <a:srgbClr val="BBBBBB"/>
                </a:solidFill>
                <a:latin typeface="Consolas" panose="020B0609020204030204" pitchFamily="49" charset="0"/>
              </a:rPr>
              <a:t>와 곱한다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i="1">
                <a:solidFill>
                  <a:srgbClr val="657B83"/>
                </a:solidFill>
                <a:latin typeface="Consolas" panose="020B0609020204030204" pitchFamily="49" charset="0"/>
              </a:rPr>
              <a:t># Anchors</a:t>
            </a:r>
            <a:endParaRPr lang="en-US" altLang="ko-KR" sz="11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anchors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inputs[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]</a:t>
            </a:r>
            <a:endParaRPr lang="en-US" altLang="ko-KR" sz="1100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4215712" y="205616"/>
            <a:ext cx="4557228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rpn_rois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CB4B16"/>
                </a:solidFill>
                <a:latin typeface="Consolas" panose="020B0609020204030204" pitchFamily="49" charset="0"/>
              </a:rPr>
              <a:t>ProposalLayer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proposal_count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proposal_count=2000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nms_threshold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config.</a:t>
            </a:r>
            <a:r>
              <a:rPr lang="en-US" altLang="ko-KR" sz="900">
                <a:solidFill>
                  <a:srgbClr val="CB4B16"/>
                </a:solidFill>
                <a:latin typeface="Consolas" panose="020B0609020204030204" pitchFamily="49" charset="0"/>
              </a:rPr>
              <a:t>RPN_NMS_THRESHOLD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name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>
                <a:solidFill>
                  <a:srgbClr val="2AA198"/>
                </a:solidFill>
                <a:latin typeface="Consolas" panose="020B0609020204030204" pitchFamily="49" charset="0"/>
              </a:rPr>
              <a:t>"ROI"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config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config)([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rpn_class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rpn_bbox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anchors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])</a:t>
            </a:r>
            <a:endParaRPr lang="en-US" altLang="ko-KR" sz="900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cxnSp>
        <p:nvCxnSpPr>
          <p:cNvPr id="21" name="구부러진 연결선 20"/>
          <p:cNvCxnSpPr/>
          <p:nvPr/>
        </p:nvCxnSpPr>
        <p:spPr>
          <a:xfrm rot="10800000" flipV="1">
            <a:off x="2610678" y="990448"/>
            <a:ext cx="3710610" cy="1322056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구부러진 연결선 23"/>
          <p:cNvCxnSpPr/>
          <p:nvPr/>
        </p:nvCxnSpPr>
        <p:spPr>
          <a:xfrm rot="10800000" flipV="1">
            <a:off x="2067340" y="990445"/>
            <a:ext cx="5062331" cy="1686493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구부러진 연결선 27"/>
          <p:cNvCxnSpPr/>
          <p:nvPr/>
        </p:nvCxnSpPr>
        <p:spPr>
          <a:xfrm rot="10800000" flipV="1">
            <a:off x="1961322" y="940904"/>
            <a:ext cx="5652054" cy="2392018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347594" y="3601190"/>
            <a:ext cx="8763276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i="1">
                <a:solidFill>
                  <a:srgbClr val="657B83"/>
                </a:solidFill>
                <a:latin typeface="Consolas" panose="020B0609020204030204" pitchFamily="49" charset="0"/>
              </a:rPr>
              <a:t># Improve performance by trimming to top anchors by score</a:t>
            </a:r>
            <a:endParaRPr lang="en-US" altLang="ko-KR" sz="11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100" i="1">
                <a:solidFill>
                  <a:srgbClr val="657B83"/>
                </a:solidFill>
                <a:latin typeface="Consolas" panose="020B0609020204030204" pitchFamily="49" charset="0"/>
              </a:rPr>
              <a:t># and doing the rest on the smaller subset.</a:t>
            </a:r>
            <a:endParaRPr lang="en-US" altLang="ko-KR" sz="11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pre_nms_limit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minimum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config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PRE_NMS_LIMIT=6000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shape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anchors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)[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])</a:t>
            </a:r>
          </a:p>
          <a:p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ix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nn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top_k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scores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pre_nms_limit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 sorted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B58900"/>
                </a:solidFill>
                <a:latin typeface="Consolas" panose="020B0609020204030204" pitchFamily="49" charset="0"/>
              </a:rPr>
              <a:t>True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           name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2AA198"/>
                </a:solidFill>
                <a:latin typeface="Consolas" panose="020B0609020204030204" pitchFamily="49" charset="0"/>
              </a:rPr>
              <a:t>"top_anchors"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).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indices</a:t>
            </a:r>
            <a:endParaRPr lang="en-US" altLang="ko-KR" sz="11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scores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utils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batch_slice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([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scores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ix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], </a:t>
            </a:r>
            <a:r>
              <a:rPr lang="en-US" altLang="ko-KR" sz="1100" b="1">
                <a:solidFill>
                  <a:srgbClr val="93A1A1"/>
                </a:solidFill>
                <a:latin typeface="Consolas" panose="020B0609020204030204" pitchFamily="49" charset="0"/>
              </a:rPr>
              <a:t>lambda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x, y: 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gather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(x, y),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                    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config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IMAGES_PER_GPU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deltas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utils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batch_slice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([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deltas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ix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], </a:t>
            </a:r>
            <a:r>
              <a:rPr lang="en-US" altLang="ko-KR" sz="1100" b="1">
                <a:solidFill>
                  <a:srgbClr val="93A1A1"/>
                </a:solidFill>
                <a:latin typeface="Consolas" panose="020B0609020204030204" pitchFamily="49" charset="0"/>
              </a:rPr>
              <a:t>lambda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x, y: 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gather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(x, y),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                    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config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IMAGES_PER_GPU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pre_nms_anchors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utils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batch_slice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([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anchors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ix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], </a:t>
            </a:r>
            <a:r>
              <a:rPr lang="en-US" altLang="ko-KR" sz="1100" b="1">
                <a:solidFill>
                  <a:srgbClr val="93A1A1"/>
                </a:solidFill>
                <a:latin typeface="Consolas" panose="020B0609020204030204" pitchFamily="49" charset="0"/>
              </a:rPr>
              <a:t>lambda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a, x: 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gather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(a, x),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                     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config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IMAGES_PER_GPU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                      names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100">
                <a:solidFill>
                  <a:srgbClr val="2AA198"/>
                </a:solidFill>
                <a:latin typeface="Consolas" panose="020B0609020204030204" pitchFamily="49" charset="0"/>
              </a:rPr>
              <a:t>"pre_nms_anchors"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])</a:t>
            </a:r>
            <a:endParaRPr lang="en-US" altLang="ko-KR" sz="1100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E3826987-3F5D-D344-B8FE-F2A8E4842E0A}"/>
              </a:ext>
            </a:extLst>
          </p:cNvPr>
          <p:cNvSpPr/>
          <p:nvPr/>
        </p:nvSpPr>
        <p:spPr>
          <a:xfrm>
            <a:off x="6056244" y="3603938"/>
            <a:ext cx="1436303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ore-KR" sz="1050" b="0">
                <a:effectLst/>
                <a:latin typeface="Menlo" panose="020B0609030804020204" pitchFamily="49" charset="0"/>
              </a:rPr>
              <a:t>anchor </a:t>
            </a:r>
            <a:r>
              <a:rPr lang="ko-KR" altLang="en-US" sz="1050" b="0">
                <a:effectLst/>
                <a:latin typeface="Menlo" panose="020B0609030804020204" pitchFamily="49" charset="0"/>
              </a:rPr>
              <a:t>갯수</a:t>
            </a:r>
            <a:endParaRPr lang="en" altLang="ko-Kore-KR" sz="1050" b="0" dirty="0">
              <a:effectLst/>
              <a:latin typeface="Menlo" panose="020B0609030804020204" pitchFamily="49" charset="0"/>
            </a:endParaRPr>
          </a:p>
        </p:txBody>
      </p:sp>
      <p:cxnSp>
        <p:nvCxnSpPr>
          <p:cNvPr id="31" name="구부러진 연결선 30"/>
          <p:cNvCxnSpPr/>
          <p:nvPr/>
        </p:nvCxnSpPr>
        <p:spPr>
          <a:xfrm rot="5400000">
            <a:off x="5878769" y="3822231"/>
            <a:ext cx="268811" cy="86140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2"/>
          <p:cNvSpPr>
            <a:spLocks noChangeArrowheads="1"/>
          </p:cNvSpPr>
          <p:nvPr/>
        </p:nvSpPr>
        <p:spPr bwMode="auto">
          <a:xfrm>
            <a:off x="255104" y="6246957"/>
            <a:ext cx="4711147" cy="1169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tf.math.top_k</a:t>
            </a:r>
            <a:r>
              <a:rPr kumimoji="0" lang="ko-KR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는 </a:t>
            </a:r>
            <a:r>
              <a:rPr kumimoji="0" lang="en-US" altLang="ko-KR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ko-KR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차 백터의 가장 큰 값과 인덱스를 알려준다</a:t>
            </a:r>
            <a:r>
              <a:rPr kumimoji="0" lang="en-US" altLang="ko-KR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result = tf.math.top_k([1, 2, 98, 1, 1, 99, 3, 1, 3, 96, 4, 1], k=3)</a:t>
            </a:r>
            <a:b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result.values.numpy()</a:t>
            </a:r>
            <a:b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ko-KR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array([99,98,96],dtype=int32)</a:t>
            </a: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result.indices.numpy()</a:t>
            </a:r>
            <a:b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ko-KR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array([5,2,9], dtype=int32)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E3826987-3F5D-D344-B8FE-F2A8E4842E0A}"/>
              </a:ext>
            </a:extLst>
          </p:cNvPr>
          <p:cNvSpPr/>
          <p:nvPr/>
        </p:nvSpPr>
        <p:spPr>
          <a:xfrm>
            <a:off x="5851596" y="4194949"/>
            <a:ext cx="3670851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050" b="0">
                <a:effectLst/>
                <a:latin typeface="Menlo" panose="020B0609030804020204" pitchFamily="49" charset="0"/>
              </a:rPr>
              <a:t>foreground</a:t>
            </a:r>
            <a:r>
              <a:rPr lang="ko-KR" altLang="en-US" sz="1050" b="0">
                <a:effectLst/>
                <a:latin typeface="Menlo" panose="020B0609030804020204" pitchFamily="49" charset="0"/>
              </a:rPr>
              <a:t>의 </a:t>
            </a:r>
            <a:r>
              <a:rPr lang="ko-KR" altLang="en-US" sz="1050">
                <a:latin typeface="Menlo" panose="020B0609030804020204" pitchFamily="49" charset="0"/>
              </a:rPr>
              <a:t>가장큰 인덱스를 얻음</a:t>
            </a:r>
            <a:endParaRPr lang="en" altLang="ko-Kore-KR" sz="1050" b="0" dirty="0">
              <a:effectLst/>
              <a:latin typeface="Menlo" panose="020B060903080402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E3826987-3F5D-D344-B8FE-F2A8E4842E0A}"/>
              </a:ext>
            </a:extLst>
          </p:cNvPr>
          <p:cNvSpPr/>
          <p:nvPr/>
        </p:nvSpPr>
        <p:spPr>
          <a:xfrm>
            <a:off x="5851596" y="4590717"/>
            <a:ext cx="2437639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050" b="0">
                <a:effectLst/>
                <a:latin typeface="Menlo" panose="020B0609030804020204" pitchFamily="49" charset="0"/>
              </a:rPr>
              <a:t>IMAGES_PER_GPU</a:t>
            </a:r>
            <a:r>
              <a:rPr lang="ko-KR" altLang="en-US" sz="1050" b="0">
                <a:effectLst/>
                <a:latin typeface="Menlo" panose="020B0609030804020204" pitchFamily="49" charset="0"/>
              </a:rPr>
              <a:t>는 </a:t>
            </a:r>
            <a:r>
              <a:rPr lang="en-US" altLang="ko-KR" sz="1050" b="0">
                <a:effectLst/>
                <a:latin typeface="Menlo" panose="020B0609030804020204" pitchFamily="49" charset="0"/>
              </a:rPr>
              <a:t>1</a:t>
            </a:r>
            <a:r>
              <a:rPr lang="ko-KR" altLang="en-US" sz="1050" b="0">
                <a:effectLst/>
                <a:latin typeface="Menlo" panose="020B0609030804020204" pitchFamily="49" charset="0"/>
              </a:rPr>
              <a:t>또는 </a:t>
            </a:r>
            <a:r>
              <a:rPr lang="en-US" altLang="ko-KR" sz="1050" b="0">
                <a:effectLst/>
                <a:latin typeface="Menlo" panose="020B0609030804020204" pitchFamily="49" charset="0"/>
              </a:rPr>
              <a:t>2</a:t>
            </a:r>
            <a:endParaRPr lang="en" altLang="ko-Kore-KR" sz="1050" b="0" dirty="0">
              <a:effectLst/>
              <a:latin typeface="Menlo" panose="020B0609030804020204" pitchFamily="49" charset="0"/>
            </a:endParaRPr>
          </a:p>
        </p:txBody>
      </p:sp>
      <p:cxnSp>
        <p:nvCxnSpPr>
          <p:cNvPr id="16" name="구부러진 연결선 15"/>
          <p:cNvCxnSpPr/>
          <p:nvPr/>
        </p:nvCxnSpPr>
        <p:spPr>
          <a:xfrm>
            <a:off x="556260" y="4267204"/>
            <a:ext cx="2674620" cy="254612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3826987-3F5D-D344-B8FE-F2A8E4842E0A}"/>
              </a:ext>
            </a:extLst>
          </p:cNvPr>
          <p:cNvSpPr/>
          <p:nvPr/>
        </p:nvSpPr>
        <p:spPr>
          <a:xfrm>
            <a:off x="264712" y="4302785"/>
            <a:ext cx="2345965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900" b="0">
                <a:effectLst/>
                <a:latin typeface="Menlo" panose="020B0609030804020204" pitchFamily="49" charset="0"/>
              </a:rPr>
              <a:t>1</a:t>
            </a:r>
            <a:r>
              <a:rPr lang="ko-KR" altLang="en-US" sz="900" b="0">
                <a:effectLst/>
                <a:latin typeface="Menlo" panose="020B0609030804020204" pitchFamily="49" charset="0"/>
              </a:rPr>
              <a:t>등 부터 순서대로 값이 나옴</a:t>
            </a:r>
            <a:endParaRPr lang="en" altLang="ko-Kore-KR" sz="900" b="0" dirty="0"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18962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1586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err="1"/>
              <a:t>model.py</a:t>
            </a:r>
            <a:endParaRPr lang="ko-KR" altLang="en-US" sz="2800" b="1" dirty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218075" y="1127908"/>
            <a:ext cx="3479282" cy="44599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b="1"/>
              <a:t>class</a:t>
            </a:r>
            <a:r>
              <a:rPr lang="en-US" altLang="ko-KR"/>
              <a:t> ProposalLayer(KE.Layer):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5273040" y="1287928"/>
            <a:ext cx="5647055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b="1">
                <a:solidFill>
                  <a:srgbClr val="93A1A1"/>
                </a:solidFill>
                <a:latin typeface="Consolas" panose="020B0609020204030204" pitchFamily="49" charset="0"/>
              </a:rPr>
              <a:t>def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apply_box_deltas_graph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(boxes, deltas):</a:t>
            </a:r>
          </a:p>
          <a:p>
            <a:r>
              <a:rPr lang="en-US" altLang="ko-KR" sz="1000">
                <a:solidFill>
                  <a:srgbClr val="2AA198"/>
                </a:solidFill>
                <a:latin typeface="Consolas" panose="020B0609020204030204" pitchFamily="49" charset="0"/>
              </a:rPr>
              <a:t>"""Applies the given deltas to the given boxes.</a:t>
            </a:r>
            <a:endParaRPr lang="en-US" altLang="ko-KR" sz="10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000">
                <a:solidFill>
                  <a:srgbClr val="2AA198"/>
                </a:solidFill>
                <a:latin typeface="Consolas" panose="020B0609020204030204" pitchFamily="49" charset="0"/>
              </a:rPr>
              <a:t>boxes: [N, (y1, x1, y2, x2)] boxes to update</a:t>
            </a:r>
            <a:endParaRPr lang="en-US" altLang="ko-KR" sz="10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000">
                <a:solidFill>
                  <a:srgbClr val="2AA198"/>
                </a:solidFill>
                <a:latin typeface="Consolas" panose="020B0609020204030204" pitchFamily="49" charset="0"/>
              </a:rPr>
              <a:t>deltas: [N, (dy, dx, log(dh), log(dw))] refinements to apply</a:t>
            </a:r>
            <a:endParaRPr lang="en-US" altLang="ko-KR" sz="10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000">
                <a:solidFill>
                  <a:srgbClr val="2AA198"/>
                </a:solidFill>
                <a:latin typeface="Consolas" panose="020B0609020204030204" pitchFamily="49" charset="0"/>
              </a:rPr>
              <a:t>"""</a:t>
            </a:r>
            <a:endParaRPr lang="en-US" altLang="ko-KR" sz="10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000" i="1">
                <a:solidFill>
                  <a:srgbClr val="657B83"/>
                </a:solidFill>
                <a:latin typeface="Consolas" panose="020B0609020204030204" pitchFamily="49" charset="0"/>
              </a:rPr>
              <a:t># Convert to y, x, h, w</a:t>
            </a:r>
            <a:endParaRPr lang="en-US" altLang="ko-KR" sz="10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height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boxes[:, </a:t>
            </a:r>
            <a:r>
              <a:rPr lang="en-US" altLang="ko-KR" sz="1000">
                <a:solidFill>
                  <a:srgbClr val="D33682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]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-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boxes[:, </a:t>
            </a:r>
            <a:r>
              <a:rPr lang="en-US" altLang="ko-KR" sz="100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width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boxes[:, </a:t>
            </a:r>
            <a:r>
              <a:rPr lang="en-US" altLang="ko-KR" sz="1000">
                <a:solidFill>
                  <a:srgbClr val="D33682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]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-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boxes[:, </a:t>
            </a:r>
            <a:r>
              <a:rPr lang="en-US" altLang="ko-KR" sz="1000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center_y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boxes[:, </a:t>
            </a:r>
            <a:r>
              <a:rPr lang="en-US" altLang="ko-KR" sz="100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]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+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D33682"/>
                </a:solidFill>
                <a:latin typeface="Consolas" panose="020B0609020204030204" pitchFamily="49" charset="0"/>
              </a:rPr>
              <a:t>0.5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*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height</a:t>
            </a:r>
            <a:endParaRPr lang="en-US" altLang="ko-KR" sz="10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center_x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boxes[:, </a:t>
            </a:r>
            <a:r>
              <a:rPr lang="en-US" altLang="ko-KR" sz="1000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]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+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D33682"/>
                </a:solidFill>
                <a:latin typeface="Consolas" panose="020B0609020204030204" pitchFamily="49" charset="0"/>
              </a:rPr>
              <a:t>0.5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*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width</a:t>
            </a:r>
            <a:endParaRPr lang="en-US" altLang="ko-KR" sz="10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000" i="1">
                <a:solidFill>
                  <a:srgbClr val="657B83"/>
                </a:solidFill>
                <a:latin typeface="Consolas" panose="020B0609020204030204" pitchFamily="49" charset="0"/>
              </a:rPr>
              <a:t># Apply deltas</a:t>
            </a:r>
            <a:endParaRPr lang="en-US" altLang="ko-KR" sz="10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center_y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+=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deltas[:, </a:t>
            </a:r>
            <a:r>
              <a:rPr lang="en-US" altLang="ko-KR" sz="100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]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*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height</a:t>
            </a:r>
            <a:endParaRPr lang="en-US" altLang="ko-KR" sz="10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center_x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+=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deltas[:, </a:t>
            </a:r>
            <a:r>
              <a:rPr lang="en-US" altLang="ko-KR" sz="1000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]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*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width</a:t>
            </a:r>
            <a:endParaRPr lang="en-US" altLang="ko-KR" sz="10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height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*=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exp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(deltas[:, </a:t>
            </a:r>
            <a:r>
              <a:rPr lang="en-US" altLang="ko-KR" sz="1000">
                <a:solidFill>
                  <a:srgbClr val="D33682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])</a:t>
            </a:r>
          </a:p>
          <a:p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width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*=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exp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(deltas[:, </a:t>
            </a:r>
            <a:r>
              <a:rPr lang="en-US" altLang="ko-KR" sz="1000">
                <a:solidFill>
                  <a:srgbClr val="D33682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])</a:t>
            </a:r>
          </a:p>
          <a:p>
            <a:r>
              <a:rPr lang="en-US" altLang="ko-KR" sz="1000" i="1">
                <a:solidFill>
                  <a:srgbClr val="657B83"/>
                </a:solidFill>
                <a:latin typeface="Consolas" panose="020B0609020204030204" pitchFamily="49" charset="0"/>
              </a:rPr>
              <a:t># Convert back to y1, x1, y2, x2</a:t>
            </a:r>
            <a:endParaRPr lang="en-US" altLang="ko-KR" sz="10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y1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center_y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-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D33682"/>
                </a:solidFill>
                <a:latin typeface="Consolas" panose="020B0609020204030204" pitchFamily="49" charset="0"/>
              </a:rPr>
              <a:t>0.5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*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height</a:t>
            </a:r>
            <a:endParaRPr lang="en-US" altLang="ko-KR" sz="10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x1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center_x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-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D33682"/>
                </a:solidFill>
                <a:latin typeface="Consolas" panose="020B0609020204030204" pitchFamily="49" charset="0"/>
              </a:rPr>
              <a:t>0.5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*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width</a:t>
            </a:r>
            <a:endParaRPr lang="en-US" altLang="ko-KR" sz="10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y2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y1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+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height</a:t>
            </a:r>
            <a:endParaRPr lang="en-US" altLang="ko-KR" sz="10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x2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x1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+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width</a:t>
            </a:r>
            <a:endParaRPr lang="en-US" altLang="ko-KR" sz="10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result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stack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([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y1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x1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y2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x2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], axis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, name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2AA198"/>
                </a:solidFill>
                <a:latin typeface="Consolas" panose="020B0609020204030204" pitchFamily="49" charset="0"/>
              </a:rPr>
              <a:t>"apply_box_deltas_out"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result</a:t>
            </a:r>
            <a:endParaRPr lang="en-US" altLang="ko-KR" sz="1000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8165147" y="2964180"/>
                <a:ext cx="807401" cy="2878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altLang="ko-KR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r>
                      <a:rPr lang="en-US" altLang="ko-KR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ko-KR" sz="12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log</m:t>
                    </m:r>
                    <m:r>
                      <a:rPr lang="en-US" altLang="ko-KR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</m:t>
                    </m:r>
                    <m:f>
                      <m:fPr>
                        <m:ctrlPr>
                          <a:rPr lang="ko-KR" altLang="en-US" sz="1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ko-KR" altLang="en-US" sz="1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ko-KR" altLang="en-US" sz="12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ko-KR" altLang="en-US" sz="120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num>
                      <m:den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h</m:t>
                        </m:r>
                      </m:den>
                    </m:f>
                  </m:oMath>
                </a14:m>
                <a:r>
                  <a:rPr lang="en-US" altLang="ko-KR" sz="1200"/>
                  <a:t>)</a:t>
                </a:r>
                <a:endParaRPr lang="ko-KR" altLang="en-US" sz="120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5147" y="2964180"/>
                <a:ext cx="807401" cy="287836"/>
              </a:xfrm>
              <a:prstGeom prst="rect">
                <a:avLst/>
              </a:prstGeom>
              <a:blipFill>
                <a:blip r:embed="rId2"/>
                <a:stretch>
                  <a:fillRect l="-6767" r="-11278" b="-2127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9185908" y="2964180"/>
                <a:ext cx="861133" cy="2877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altLang="ko-KR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𝑤</m:t>
                    </m:r>
                    <m:r>
                      <a:rPr lang="en-US" altLang="ko-KR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ko-KR" sz="12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log</m:t>
                    </m:r>
                    <m:r>
                      <a:rPr lang="en-US" altLang="ko-KR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</m:t>
                    </m:r>
                    <m:f>
                      <m:fPr>
                        <m:ctrlPr>
                          <a:rPr lang="ko-KR" altLang="en-US" sz="1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ko-KR" altLang="en-US" sz="1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12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ko-KR" altLang="en-US" sz="120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num>
                      <m:den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𝑤</m:t>
                        </m:r>
                      </m:den>
                    </m:f>
                  </m:oMath>
                </a14:m>
                <a:r>
                  <a:rPr lang="en-US" altLang="ko-KR" sz="1200"/>
                  <a:t>)</a:t>
                </a:r>
                <a:endParaRPr lang="ko-KR" altLang="en-US" sz="120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5908" y="2964180"/>
                <a:ext cx="861133" cy="287771"/>
              </a:xfrm>
              <a:prstGeom prst="rect">
                <a:avLst/>
              </a:prstGeom>
              <a:blipFill>
                <a:blip r:embed="rId3"/>
                <a:stretch>
                  <a:fillRect l="-6383" r="-9929" b="-2127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7861251" y="3347638"/>
                <a:ext cx="1030154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ko-KR" sz="12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ko-KR" sz="1200" b="0" i="0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2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ko-KR" sz="1200" b="0" i="0" smtClean="0"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ko-KR" sz="1200" b="0" i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20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1251" y="3347638"/>
                <a:ext cx="1030154" cy="184666"/>
              </a:xfrm>
              <a:prstGeom prst="rect">
                <a:avLst/>
              </a:prstGeom>
              <a:blipFill>
                <a:blip r:embed="rId4"/>
                <a:stretch>
                  <a:fillRect l="-3550" t="-3333" r="-4734" b="-4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9051415" y="3341957"/>
                <a:ext cx="1130118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ko-KR" sz="12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ko-KR" sz="1200" b="0" i="0" smtClean="0">
                          <a:latin typeface="Cambria Math" panose="02040503050406030204" pitchFamily="18" charset="0"/>
                        </a:rPr>
                        <m:t>w</m:t>
                      </m:r>
                      <m:r>
                        <a:rPr lang="en-US" altLang="ko-KR" sz="12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ko-KR" sz="1200" b="0" i="0" smtClean="0"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ko-KR" sz="1200" b="0" i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200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1415" y="3341957"/>
                <a:ext cx="1130118" cy="184666"/>
              </a:xfrm>
              <a:prstGeom prst="rect">
                <a:avLst/>
              </a:prstGeom>
              <a:blipFill>
                <a:blip r:embed="rId5"/>
                <a:stretch>
                  <a:fillRect l="-1622" t="-3226" r="-4324" b="-3548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직사각형 4"/>
          <p:cNvSpPr/>
          <p:nvPr/>
        </p:nvSpPr>
        <p:spPr>
          <a:xfrm>
            <a:off x="218074" y="1842167"/>
            <a:ext cx="537718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50">
                <a:solidFill>
                  <a:srgbClr val="268BD2"/>
                </a:solidFill>
                <a:latin typeface="Consolas" panose="020B0609020204030204" pitchFamily="49" charset="0"/>
              </a:rPr>
              <a:t>boxes</a:t>
            </a:r>
            <a:r>
              <a:rPr lang="en-US" altLang="ko-KR" sz="105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5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50">
                <a:solidFill>
                  <a:srgbClr val="CB4B16"/>
                </a:solidFill>
                <a:latin typeface="Consolas" panose="020B0609020204030204" pitchFamily="49" charset="0"/>
              </a:rPr>
              <a:t>utils</a:t>
            </a:r>
            <a:r>
              <a:rPr lang="en-US" altLang="ko-KR" sz="105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50">
                <a:solidFill>
                  <a:srgbClr val="268BD2"/>
                </a:solidFill>
                <a:latin typeface="Consolas" panose="020B0609020204030204" pitchFamily="49" charset="0"/>
              </a:rPr>
              <a:t>batch_slice</a:t>
            </a:r>
            <a:r>
              <a:rPr lang="en-US" altLang="ko-KR" sz="1050">
                <a:solidFill>
                  <a:srgbClr val="BBBBBB"/>
                </a:solidFill>
                <a:latin typeface="Consolas" panose="020B0609020204030204" pitchFamily="49" charset="0"/>
              </a:rPr>
              <a:t>([</a:t>
            </a:r>
            <a:r>
              <a:rPr lang="en-US" altLang="ko-KR" sz="1050">
                <a:solidFill>
                  <a:srgbClr val="268BD2"/>
                </a:solidFill>
                <a:latin typeface="Consolas" panose="020B0609020204030204" pitchFamily="49" charset="0"/>
              </a:rPr>
              <a:t>pre_nms_anchors</a:t>
            </a:r>
            <a:r>
              <a:rPr lang="en-US" altLang="ko-KR" sz="105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050">
                <a:solidFill>
                  <a:srgbClr val="268BD2"/>
                </a:solidFill>
                <a:latin typeface="Consolas" panose="020B0609020204030204" pitchFamily="49" charset="0"/>
              </a:rPr>
              <a:t>deltas</a:t>
            </a:r>
            <a:r>
              <a:rPr lang="en-US" altLang="ko-KR" sz="1050">
                <a:solidFill>
                  <a:srgbClr val="BBBBBB"/>
                </a:solidFill>
                <a:latin typeface="Consolas" panose="020B0609020204030204" pitchFamily="49" charset="0"/>
              </a:rPr>
              <a:t>],</a:t>
            </a:r>
          </a:p>
          <a:p>
            <a:r>
              <a:rPr lang="en-US" altLang="ko-KR" sz="105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            </a:t>
            </a:r>
            <a:r>
              <a:rPr lang="en-US" altLang="ko-KR" sz="1050" b="1">
                <a:solidFill>
                  <a:srgbClr val="93A1A1"/>
                </a:solidFill>
                <a:latin typeface="Consolas" panose="020B0609020204030204" pitchFamily="49" charset="0"/>
              </a:rPr>
              <a:t>lambda</a:t>
            </a:r>
            <a:r>
              <a:rPr lang="en-US" altLang="ko-KR" sz="1050">
                <a:solidFill>
                  <a:srgbClr val="BBBBBB"/>
                </a:solidFill>
                <a:latin typeface="Consolas" panose="020B0609020204030204" pitchFamily="49" charset="0"/>
              </a:rPr>
              <a:t> x, y: </a:t>
            </a:r>
            <a:r>
              <a:rPr lang="en-US" altLang="ko-KR" sz="1050">
                <a:solidFill>
                  <a:srgbClr val="268BD2"/>
                </a:solidFill>
                <a:latin typeface="Consolas" panose="020B0609020204030204" pitchFamily="49" charset="0"/>
              </a:rPr>
              <a:t>apply_box_deltas_graph</a:t>
            </a:r>
            <a:r>
              <a:rPr lang="en-US" altLang="ko-KR" sz="1050">
                <a:solidFill>
                  <a:srgbClr val="BBBBBB"/>
                </a:solidFill>
                <a:latin typeface="Consolas" panose="020B0609020204030204" pitchFamily="49" charset="0"/>
              </a:rPr>
              <a:t>(x, y),</a:t>
            </a:r>
          </a:p>
          <a:p>
            <a:r>
              <a:rPr lang="en-US" altLang="ko-KR" sz="105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            </a:t>
            </a:r>
            <a:r>
              <a:rPr lang="en-US" altLang="ko-KR" sz="1050">
                <a:solidFill>
                  <a:srgbClr val="268BD2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05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50">
                <a:solidFill>
                  <a:srgbClr val="268BD2"/>
                </a:solidFill>
                <a:latin typeface="Consolas" panose="020B0609020204030204" pitchFamily="49" charset="0"/>
              </a:rPr>
              <a:t>config</a:t>
            </a:r>
            <a:r>
              <a:rPr lang="en-US" altLang="ko-KR" sz="105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50">
                <a:solidFill>
                  <a:srgbClr val="CB4B16"/>
                </a:solidFill>
                <a:latin typeface="Consolas" panose="020B0609020204030204" pitchFamily="49" charset="0"/>
              </a:rPr>
              <a:t>IMAGES_PER_GPU</a:t>
            </a:r>
            <a:r>
              <a:rPr lang="en-US" altLang="ko-KR" sz="1050">
                <a:solidFill>
                  <a:srgbClr val="BBBBBB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05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            names</a:t>
            </a:r>
            <a:r>
              <a:rPr lang="en-US" altLang="ko-KR" sz="105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>
                <a:solidFill>
                  <a:srgbClr val="BBBBBB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050">
                <a:solidFill>
                  <a:srgbClr val="2AA198"/>
                </a:solidFill>
                <a:latin typeface="Consolas" panose="020B0609020204030204" pitchFamily="49" charset="0"/>
              </a:rPr>
              <a:t>"refined_anchors"</a:t>
            </a:r>
            <a:r>
              <a:rPr lang="en-US" altLang="ko-KR" sz="1050">
                <a:solidFill>
                  <a:srgbClr val="BBBBBB"/>
                </a:solidFill>
                <a:latin typeface="Consolas" panose="020B0609020204030204" pitchFamily="49" charset="0"/>
              </a:rPr>
              <a:t>])</a:t>
            </a:r>
            <a:endParaRPr lang="en-US" altLang="ko-KR" sz="1050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3826987-3F5D-D344-B8FE-F2A8E4842E0A}"/>
              </a:ext>
            </a:extLst>
          </p:cNvPr>
          <p:cNvSpPr/>
          <p:nvPr/>
        </p:nvSpPr>
        <p:spPr>
          <a:xfrm>
            <a:off x="218074" y="2656067"/>
            <a:ext cx="3670851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050" b="0">
                <a:effectLst/>
                <a:latin typeface="Menlo" panose="020B0609030804020204" pitchFamily="49" charset="0"/>
              </a:rPr>
              <a:t>boxes</a:t>
            </a:r>
            <a:r>
              <a:rPr lang="ko-KR" altLang="en-US" sz="1050" b="0">
                <a:effectLst/>
                <a:latin typeface="Menlo" panose="020B0609030804020204" pitchFamily="49" charset="0"/>
              </a:rPr>
              <a:t> 값은 델타 값을 적용하여 업데이트 함</a:t>
            </a:r>
            <a:r>
              <a:rPr lang="en-US" altLang="ko-KR" sz="1050" b="0">
                <a:effectLst/>
                <a:latin typeface="Menlo" panose="020B0609030804020204" pitchFamily="49" charset="0"/>
              </a:rPr>
              <a:t>.</a:t>
            </a:r>
            <a:endParaRPr lang="en" altLang="ko-Kore-KR" sz="1050" b="0" dirty="0">
              <a:effectLst/>
              <a:latin typeface="Menlo" panose="020B0609030804020204" pitchFamily="49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47575" y="3095736"/>
            <a:ext cx="4085590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window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CB4B16"/>
                </a:solidFill>
                <a:latin typeface="Consolas" panose="020B0609020204030204" pitchFamily="49" charset="0"/>
              </a:rPr>
              <a:t>np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array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([</a:t>
            </a:r>
            <a:r>
              <a:rPr lang="en-US" altLang="ko-KR" sz="100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00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000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000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], dtype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CB4B16"/>
                </a:solidFill>
                <a:latin typeface="Consolas" panose="020B0609020204030204" pitchFamily="49" charset="0"/>
              </a:rPr>
              <a:t>np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float32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boxes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CB4B16"/>
                </a:solidFill>
                <a:latin typeface="Consolas" panose="020B0609020204030204" pitchFamily="49" charset="0"/>
              </a:rPr>
              <a:t>utils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batch_slice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boxes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 </a:t>
            </a:r>
            <a:r>
              <a:rPr lang="en-US" altLang="ko-KR" sz="1000" b="1">
                <a:solidFill>
                  <a:srgbClr val="93A1A1"/>
                </a:solidFill>
                <a:latin typeface="Consolas" panose="020B0609020204030204" pitchFamily="49" charset="0"/>
              </a:rPr>
              <a:t>lambda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x: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clip_boxes_graph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(x,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window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),</a:t>
            </a: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config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>
                <a:solidFill>
                  <a:srgbClr val="CB4B16"/>
                </a:solidFill>
                <a:latin typeface="Consolas" panose="020B0609020204030204" pitchFamily="49" charset="0"/>
              </a:rPr>
              <a:t>IMAGES_PER_GPU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names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000">
                <a:solidFill>
                  <a:srgbClr val="2AA198"/>
                </a:solidFill>
                <a:latin typeface="Consolas" panose="020B0609020204030204" pitchFamily="49" charset="0"/>
              </a:rPr>
              <a:t>"refined_anchors_clipped"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])</a:t>
            </a:r>
            <a:endParaRPr lang="en-US" altLang="ko-KR" sz="1000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cxnSp>
        <p:nvCxnSpPr>
          <p:cNvPr id="27" name="구부러진 연결선 26"/>
          <p:cNvCxnSpPr/>
          <p:nvPr/>
        </p:nvCxnSpPr>
        <p:spPr>
          <a:xfrm flipV="1">
            <a:off x="4175760" y="1356360"/>
            <a:ext cx="1805940" cy="701040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5078730" y="4928203"/>
            <a:ext cx="5640705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b="1">
                <a:solidFill>
                  <a:srgbClr val="93A1A1"/>
                </a:solidFill>
                <a:latin typeface="Consolas" panose="020B0609020204030204" pitchFamily="49" charset="0"/>
              </a:rPr>
              <a:t>def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clip_boxes_graph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(boxes, window):</a:t>
            </a: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000">
                <a:solidFill>
                  <a:srgbClr val="2AA198"/>
                </a:solidFill>
                <a:latin typeface="Consolas" panose="020B0609020204030204" pitchFamily="49" charset="0"/>
              </a:rPr>
              <a:t>"""</a:t>
            </a:r>
            <a:endParaRPr lang="en-US" altLang="ko-KR" sz="10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000">
                <a:solidFill>
                  <a:srgbClr val="2AA198"/>
                </a:solidFill>
                <a:latin typeface="Consolas" panose="020B0609020204030204" pitchFamily="49" charset="0"/>
              </a:rPr>
              <a:t>    boxes: [N, (y1, x1, y2, x2)]</a:t>
            </a:r>
            <a:endParaRPr lang="en-US" altLang="ko-KR" sz="10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000">
                <a:solidFill>
                  <a:srgbClr val="2AA198"/>
                </a:solidFill>
                <a:latin typeface="Consolas" panose="020B0609020204030204" pitchFamily="49" charset="0"/>
              </a:rPr>
              <a:t>    window: [4] in the form y1, x1, y2, x2</a:t>
            </a:r>
            <a:endParaRPr lang="en-US" altLang="ko-KR" sz="10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000">
                <a:solidFill>
                  <a:srgbClr val="2AA198"/>
                </a:solidFill>
                <a:latin typeface="Consolas" panose="020B0609020204030204" pitchFamily="49" charset="0"/>
              </a:rPr>
              <a:t>    """</a:t>
            </a:r>
            <a:endParaRPr lang="en-US" altLang="ko-KR" sz="10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000" i="1">
                <a:solidFill>
                  <a:srgbClr val="657B83"/>
                </a:solidFill>
                <a:latin typeface="Consolas" panose="020B0609020204030204" pitchFamily="49" charset="0"/>
              </a:rPr>
              <a:t># Split</a:t>
            </a:r>
            <a:endParaRPr lang="en-US" altLang="ko-KR" sz="10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wy1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wx1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wy2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wx2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split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(window, </a:t>
            </a:r>
            <a:r>
              <a:rPr lang="en-US" altLang="ko-KR" sz="1000">
                <a:solidFill>
                  <a:srgbClr val="D33682"/>
                </a:solidFill>
                <a:latin typeface="Consolas" panose="020B0609020204030204" pitchFamily="49" charset="0"/>
              </a:rPr>
              <a:t>4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y1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x1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y2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x2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split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(boxes, </a:t>
            </a:r>
            <a:r>
              <a:rPr lang="en-US" altLang="ko-KR" sz="1000">
                <a:solidFill>
                  <a:srgbClr val="D33682"/>
                </a:solidFill>
                <a:latin typeface="Consolas" panose="020B0609020204030204" pitchFamily="49" charset="0"/>
              </a:rPr>
              <a:t>4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, axis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000" i="1">
                <a:solidFill>
                  <a:srgbClr val="657B83"/>
                </a:solidFill>
                <a:latin typeface="Consolas" panose="020B0609020204030204" pitchFamily="49" charset="0"/>
              </a:rPr>
              <a:t># Clip</a:t>
            </a:r>
            <a:endParaRPr lang="en-US" altLang="ko-KR" sz="10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y1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maximum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minimum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y1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wy2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),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wy1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x1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maximum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minimum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x1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wx2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),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wx1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y2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maximum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minimum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y2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wy2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),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wy1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x2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maximum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minimum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x2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wx2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),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wx1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clipped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concat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([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y1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x1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y2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x2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], axis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, name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2AA198"/>
                </a:solidFill>
                <a:latin typeface="Consolas" panose="020B0609020204030204" pitchFamily="49" charset="0"/>
              </a:rPr>
              <a:t>"clipped_boxes"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clipped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.set_shape((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clipped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.shape[</a:t>
            </a:r>
            <a:r>
              <a:rPr lang="en-US" altLang="ko-KR" sz="100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], </a:t>
            </a:r>
            <a:r>
              <a:rPr lang="en-US" altLang="ko-KR" sz="1000">
                <a:solidFill>
                  <a:srgbClr val="D33682"/>
                </a:solidFill>
                <a:latin typeface="Consolas" panose="020B0609020204030204" pitchFamily="49" charset="0"/>
              </a:rPr>
              <a:t>4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))</a:t>
            </a: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clipped</a:t>
            </a:r>
            <a:endParaRPr lang="en-US" altLang="ko-KR" sz="1000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cxnSp>
        <p:nvCxnSpPr>
          <p:cNvPr id="32" name="구부러진 연결선 31"/>
          <p:cNvCxnSpPr/>
          <p:nvPr/>
        </p:nvCxnSpPr>
        <p:spPr>
          <a:xfrm>
            <a:off x="2752853" y="3526624"/>
            <a:ext cx="2325877" cy="1525436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E3826987-3F5D-D344-B8FE-F2A8E4842E0A}"/>
              </a:ext>
            </a:extLst>
          </p:cNvPr>
          <p:cNvSpPr/>
          <p:nvPr/>
        </p:nvSpPr>
        <p:spPr>
          <a:xfrm>
            <a:off x="7861251" y="5580652"/>
            <a:ext cx="2792116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050">
                <a:latin typeface="Menlo" panose="020B0609030804020204" pitchFamily="49" charset="0"/>
              </a:rPr>
              <a:t>window</a:t>
            </a:r>
            <a:r>
              <a:rPr lang="ko-KR" altLang="en-US" sz="1050">
                <a:latin typeface="Menlo" panose="020B0609030804020204" pitchFamily="49" charset="0"/>
              </a:rPr>
              <a:t> 를 </a:t>
            </a:r>
            <a:r>
              <a:rPr lang="en-US" altLang="ko-KR" sz="1050">
                <a:latin typeface="Menlo" panose="020B0609030804020204" pitchFamily="49" charset="0"/>
              </a:rPr>
              <a:t>n</a:t>
            </a:r>
            <a:r>
              <a:rPr lang="ko-KR" altLang="en-US" sz="1050">
                <a:latin typeface="Menlo" panose="020B0609030804020204" pitchFamily="49" charset="0"/>
              </a:rPr>
              <a:t>개의 </a:t>
            </a:r>
            <a:r>
              <a:rPr lang="en-US" altLang="ko-KR" sz="1050">
                <a:latin typeface="Menlo" panose="020B0609030804020204" pitchFamily="49" charset="0"/>
              </a:rPr>
              <a:t>sub </a:t>
            </a:r>
            <a:r>
              <a:rPr lang="ko-KR" altLang="en-US" sz="1050">
                <a:latin typeface="Menlo" panose="020B0609030804020204" pitchFamily="49" charset="0"/>
              </a:rPr>
              <a:t>텐서로 나눈다</a:t>
            </a:r>
            <a:r>
              <a:rPr lang="en-US" altLang="ko-KR" sz="1050">
                <a:latin typeface="Menlo" panose="020B0609030804020204" pitchFamily="49" charset="0"/>
              </a:rPr>
              <a:t>.</a:t>
            </a:r>
            <a:endParaRPr lang="en" altLang="ko-Kore-KR" sz="1050" b="0" dirty="0">
              <a:effectLst/>
              <a:latin typeface="Menlo" panose="020B060903080402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E3826987-3F5D-D344-B8FE-F2A8E4842E0A}"/>
              </a:ext>
            </a:extLst>
          </p:cNvPr>
          <p:cNvSpPr/>
          <p:nvPr/>
        </p:nvSpPr>
        <p:spPr>
          <a:xfrm>
            <a:off x="5937037" y="5667158"/>
            <a:ext cx="1924214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50" b="0">
                <a:effectLst/>
                <a:latin typeface="Menlo" panose="020B0609030804020204" pitchFamily="49" charset="0"/>
              </a:rPr>
              <a:t>[</a:t>
            </a:r>
            <a:r>
              <a:rPr lang="en-US" altLang="ko-KR" sz="1050">
                <a:latin typeface="Menlo" panose="020B0609030804020204" pitchFamily="49" charset="0"/>
              </a:rPr>
              <a:t>0] [0] [1] [1]</a:t>
            </a:r>
            <a:endParaRPr lang="en" altLang="ko-Kore-KR" sz="1050" b="0" dirty="0">
              <a:effectLst/>
              <a:latin typeface="Menlo" panose="020B0609030804020204" pitchFamily="49" charset="0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73574" y="3814784"/>
            <a:ext cx="5343525" cy="378565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800"/>
              <a:t>import tensorflow as tf</a:t>
            </a:r>
          </a:p>
          <a:p>
            <a:r>
              <a:rPr lang="ko-KR" altLang="en-US" sz="800"/>
              <a:t>import numpy as np</a:t>
            </a:r>
          </a:p>
          <a:p>
            <a:endParaRPr lang="ko-KR" altLang="en-US" sz="800"/>
          </a:p>
          <a:p>
            <a:endParaRPr lang="ko-KR" altLang="en-US" sz="800"/>
          </a:p>
          <a:p>
            <a:r>
              <a:rPr lang="ko-KR" altLang="en-US" sz="800"/>
              <a:t>def clip_boxes_graph(boxes, window):</a:t>
            </a:r>
          </a:p>
          <a:p>
            <a:r>
              <a:rPr lang="ko-KR" altLang="en-US" sz="800"/>
              <a:t>    """</a:t>
            </a:r>
          </a:p>
          <a:p>
            <a:r>
              <a:rPr lang="ko-KR" altLang="en-US" sz="800"/>
              <a:t>    boxes: [N, (y1, x1, y2, x2)]</a:t>
            </a:r>
          </a:p>
          <a:p>
            <a:r>
              <a:rPr lang="ko-KR" altLang="en-US" sz="800"/>
              <a:t>    window: [4] in the form y1, x1, y2, x2</a:t>
            </a:r>
          </a:p>
          <a:p>
            <a:r>
              <a:rPr lang="ko-KR" altLang="en-US" sz="800"/>
              <a:t>    """</a:t>
            </a:r>
          </a:p>
          <a:p>
            <a:r>
              <a:rPr lang="ko-KR" altLang="en-US" sz="800"/>
              <a:t>    # Split</a:t>
            </a:r>
          </a:p>
          <a:p>
            <a:r>
              <a:rPr lang="ko-KR" altLang="en-US" sz="800"/>
              <a:t>    wy1, wx1, wy2, wx2 = tf.split(window, 4)</a:t>
            </a:r>
          </a:p>
          <a:p>
            <a:r>
              <a:rPr lang="ko-KR" altLang="en-US" sz="800"/>
              <a:t>    y1, x1, y2, x2 = tf.split(boxes, 4, axis=1)</a:t>
            </a:r>
          </a:p>
          <a:p>
            <a:r>
              <a:rPr lang="ko-KR" altLang="en-US" sz="800"/>
              <a:t>    # Clip</a:t>
            </a:r>
          </a:p>
          <a:p>
            <a:r>
              <a:rPr lang="ko-KR" altLang="en-US" sz="800"/>
              <a:t>    y1 = tf.maximum(tf.minimum(y1, wy2), wy1)</a:t>
            </a:r>
          </a:p>
          <a:p>
            <a:r>
              <a:rPr lang="ko-KR" altLang="en-US" sz="800"/>
              <a:t>    x1 = tf.maximum(tf.minimum(x1, wx2), wx1)</a:t>
            </a:r>
          </a:p>
          <a:p>
            <a:r>
              <a:rPr lang="ko-KR" altLang="en-US" sz="800"/>
              <a:t>    y2 = tf.maximum(tf.minimum(y2, wy2), wy1)</a:t>
            </a:r>
          </a:p>
          <a:p>
            <a:r>
              <a:rPr lang="ko-KR" altLang="en-US" sz="800"/>
              <a:t>    x2 = tf.maximum(tf.minimum(x2, wx2), wx1)</a:t>
            </a:r>
          </a:p>
          <a:p>
            <a:r>
              <a:rPr lang="ko-KR" altLang="en-US" sz="800"/>
              <a:t>    clipped = tf.concat([y1, x1, y2, x2], axis=1, name="clipped_boxes")</a:t>
            </a:r>
          </a:p>
          <a:p>
            <a:r>
              <a:rPr lang="ko-KR" altLang="en-US" sz="800"/>
              <a:t>    clipped.set_shape((clipped.shape[0], 4))</a:t>
            </a:r>
          </a:p>
          <a:p>
            <a:r>
              <a:rPr lang="ko-KR" altLang="en-US" sz="800"/>
              <a:t>    return clipped</a:t>
            </a:r>
          </a:p>
          <a:p>
            <a:endParaRPr lang="ko-KR" altLang="en-US" sz="800"/>
          </a:p>
          <a:p>
            <a:r>
              <a:rPr lang="ko-KR" altLang="en-US" sz="800"/>
              <a:t>window = np.array([0, 0, 1, 1], dtype=np.float32)</a:t>
            </a:r>
          </a:p>
          <a:p>
            <a:r>
              <a:rPr lang="ko-KR" altLang="en-US" sz="800"/>
              <a:t>#window = np.array([[0, 0, 1, 1],[0, 0, 1, 1],[0, 0, 1, 1]], dtype=np.float32)</a:t>
            </a:r>
          </a:p>
          <a:p>
            <a:endParaRPr lang="ko-KR" altLang="en-US" sz="800"/>
          </a:p>
          <a:p>
            <a:r>
              <a:rPr lang="ko-KR" altLang="en-US" sz="800"/>
              <a:t>#boxes = np.array([0.1,0.1,0.5,0.5]) </a:t>
            </a:r>
          </a:p>
          <a:p>
            <a:r>
              <a:rPr lang="ko-KR" altLang="en-US" sz="800"/>
              <a:t>boxes = np.array([[0.1,0.1,0.5,0.5],[0.2,0.2,0.6,0.6],[0.3,0.3,0.7,0.7]],dtype=np.float32)</a:t>
            </a:r>
          </a:p>
          <a:p>
            <a:r>
              <a:rPr lang="ko-KR" altLang="en-US" sz="800"/>
              <a:t>#boxes = np.array([(0.1,0.1,0.5,0.5),(0.2,0.2,0.6,0.6),(0.3,0.3,0.7,0.7)])</a:t>
            </a:r>
          </a:p>
          <a:p>
            <a:r>
              <a:rPr lang="ko-KR" altLang="en-US" sz="800"/>
              <a:t>boxes = clip_boxes_graph(boxes, window)</a:t>
            </a:r>
          </a:p>
          <a:p>
            <a:endParaRPr lang="ko-KR" altLang="en-US" sz="800"/>
          </a:p>
          <a:p>
            <a:r>
              <a:rPr lang="ko-KR" altLang="en-US" sz="800"/>
              <a:t>print(boxes)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E3826987-3F5D-D344-B8FE-F2A8E4842E0A}"/>
              </a:ext>
            </a:extLst>
          </p:cNvPr>
          <p:cNvSpPr/>
          <p:nvPr/>
        </p:nvSpPr>
        <p:spPr>
          <a:xfrm>
            <a:off x="-594" y="4102667"/>
            <a:ext cx="3670851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050">
                <a:latin typeface="Menlo" panose="020B0609030804020204" pitchFamily="49" charset="0"/>
              </a:rPr>
              <a:t>clip_boxes_graph </a:t>
            </a:r>
            <a:r>
              <a:rPr lang="ko-KR" altLang="en-US" sz="1050">
                <a:latin typeface="Menlo" panose="020B0609030804020204" pitchFamily="49" charset="0"/>
              </a:rPr>
              <a:t>예제소스</a:t>
            </a:r>
            <a:endParaRPr lang="en" altLang="ko-Kore-KR" sz="1050" b="0" dirty="0">
              <a:effectLst/>
              <a:latin typeface="Menlo" panose="020B060903080402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E3826987-3F5D-D344-B8FE-F2A8E4842E0A}"/>
              </a:ext>
            </a:extLst>
          </p:cNvPr>
          <p:cNvSpPr/>
          <p:nvPr/>
        </p:nvSpPr>
        <p:spPr>
          <a:xfrm>
            <a:off x="1602189" y="3896444"/>
            <a:ext cx="3670851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50">
                <a:latin typeface="Menlo" panose="020B0609030804020204" pitchFamily="49" charset="0"/>
              </a:rPr>
              <a:t>0,0,1,1</a:t>
            </a:r>
            <a:r>
              <a:rPr lang="ko-KR" altLang="en-US" sz="1050">
                <a:latin typeface="Menlo" panose="020B0609030804020204" pitchFamily="49" charset="0"/>
              </a:rPr>
              <a:t> 박스에서 정규화된 </a:t>
            </a:r>
            <a:r>
              <a:rPr lang="en-US" altLang="ko-KR" sz="1050">
                <a:latin typeface="Menlo" panose="020B0609030804020204" pitchFamily="49" charset="0"/>
              </a:rPr>
              <a:t>box</a:t>
            </a:r>
            <a:r>
              <a:rPr lang="ko-KR" altLang="en-US" sz="1050">
                <a:latin typeface="Menlo" panose="020B0609030804020204" pitchFamily="49" charset="0"/>
              </a:rPr>
              <a:t>좌표를 얻는다</a:t>
            </a:r>
            <a:r>
              <a:rPr lang="en-US" altLang="ko-KR" sz="1050">
                <a:latin typeface="Menlo" panose="020B0609030804020204" pitchFamily="49" charset="0"/>
              </a:rPr>
              <a:t>.</a:t>
            </a:r>
            <a:endParaRPr lang="en" altLang="ko-Kore-KR" sz="1050" b="0" dirty="0"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75385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1586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err="1"/>
              <a:t>model.py</a:t>
            </a:r>
            <a:endParaRPr lang="ko-KR" altLang="en-US" sz="2800" b="1" dirty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218075" y="1127908"/>
            <a:ext cx="2770290" cy="44599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b="1"/>
              <a:t> </a:t>
            </a:r>
            <a:r>
              <a:rPr lang="en-US" altLang="ko-KR" b="1"/>
              <a:t>Non-max supression</a:t>
            </a:r>
            <a:endParaRPr lang="en-US" altLang="ko-KR"/>
          </a:p>
        </p:txBody>
      </p:sp>
      <p:cxnSp>
        <p:nvCxnSpPr>
          <p:cNvPr id="27" name="구부러진 연결선 26"/>
          <p:cNvCxnSpPr/>
          <p:nvPr/>
        </p:nvCxnSpPr>
        <p:spPr>
          <a:xfrm rot="10800000" flipV="1">
            <a:off x="934279" y="1656522"/>
            <a:ext cx="2809461" cy="490330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287958" y="1706880"/>
            <a:ext cx="6205607" cy="22929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i="1">
                <a:solidFill>
                  <a:srgbClr val="657B83"/>
                </a:solidFill>
                <a:latin typeface="Consolas" panose="020B0609020204030204" pitchFamily="49" charset="0"/>
              </a:rPr>
              <a:t># Non-max suppression</a:t>
            </a:r>
            <a:endParaRPr lang="en-US" altLang="ko-KR" sz="11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100" b="1">
                <a:solidFill>
                  <a:srgbClr val="93A1A1"/>
                </a:solidFill>
                <a:latin typeface="Consolas" panose="020B0609020204030204" pitchFamily="49" charset="0"/>
              </a:rPr>
              <a:t>def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nms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(boxes, scores):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  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indices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image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non_max_suppression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 boxes, scores,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proposal_count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  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nms_threshold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 name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2AA198"/>
                </a:solidFill>
                <a:latin typeface="Consolas" panose="020B0609020204030204" pitchFamily="49" charset="0"/>
              </a:rPr>
              <a:t>"rpn_non_max_suppression"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  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proposals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gather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(boxes,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indices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  </a:t>
            </a:r>
            <a:r>
              <a:rPr lang="en-US" altLang="ko-KR" sz="1100" i="1">
                <a:solidFill>
                  <a:srgbClr val="657B83"/>
                </a:solidFill>
                <a:latin typeface="Consolas" panose="020B0609020204030204" pitchFamily="49" charset="0"/>
              </a:rPr>
              <a:t># Pad if needed</a:t>
            </a:r>
            <a:endParaRPr lang="en-US" altLang="ko-KR" sz="11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  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padding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maximum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proposal_count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-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shape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proposals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)[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], 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  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proposals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pad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proposals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 [(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padding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), (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)])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  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proposals</a:t>
            </a:r>
            <a:endParaRPr lang="en-US" altLang="ko-KR" sz="11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proposals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utils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batch_slice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([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boxes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scores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],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nms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                       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config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IMAGES_PER_GPU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proposals</a:t>
            </a:r>
            <a:endParaRPr lang="en-US" altLang="ko-KR" sz="1100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3826987-3F5D-D344-B8FE-F2A8E4842E0A}"/>
              </a:ext>
            </a:extLst>
          </p:cNvPr>
          <p:cNvSpPr/>
          <p:nvPr/>
        </p:nvSpPr>
        <p:spPr>
          <a:xfrm>
            <a:off x="3921319" y="1573900"/>
            <a:ext cx="948855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50">
                <a:latin typeface="Menlo" panose="020B0609030804020204" pitchFamily="49" charset="0"/>
              </a:rPr>
              <a:t>1D </a:t>
            </a:r>
            <a:r>
              <a:rPr lang="ko-KR" altLang="en-US" sz="1050">
                <a:latin typeface="Menlo" panose="020B0609030804020204" pitchFamily="49" charset="0"/>
              </a:rPr>
              <a:t>인덱스</a:t>
            </a:r>
            <a:endParaRPr lang="en" altLang="ko-Kore-KR" sz="1050" b="0" dirty="0">
              <a:effectLst/>
              <a:latin typeface="Menlo" panose="020B0609030804020204" pitchFamily="49" charset="0"/>
            </a:endParaRPr>
          </a:p>
        </p:txBody>
      </p:sp>
      <p:cxnSp>
        <p:nvCxnSpPr>
          <p:cNvPr id="28" name="구부러진 연결선 27"/>
          <p:cNvCxnSpPr/>
          <p:nvPr/>
        </p:nvCxnSpPr>
        <p:spPr>
          <a:xfrm rot="10800000" flipV="1">
            <a:off x="1126436" y="2279832"/>
            <a:ext cx="3550259" cy="390479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3826987-3F5D-D344-B8FE-F2A8E4842E0A}"/>
              </a:ext>
            </a:extLst>
          </p:cNvPr>
          <p:cNvSpPr/>
          <p:nvPr/>
        </p:nvSpPr>
        <p:spPr>
          <a:xfrm>
            <a:off x="4782710" y="2146853"/>
            <a:ext cx="948855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50">
                <a:latin typeface="Menlo" panose="020B0609030804020204" pitchFamily="49" charset="0"/>
              </a:rPr>
              <a:t>추천 박스들</a:t>
            </a:r>
            <a:endParaRPr lang="en" altLang="ko-Kore-KR" sz="1050" b="0" dirty="0">
              <a:effectLst/>
              <a:latin typeface="Menlo" panose="020B0609030804020204" pitchFamily="49" charset="0"/>
            </a:endParaRPr>
          </a:p>
        </p:txBody>
      </p:sp>
      <p:cxnSp>
        <p:nvCxnSpPr>
          <p:cNvPr id="30" name="구부러진 연결선 29"/>
          <p:cNvCxnSpPr/>
          <p:nvPr/>
        </p:nvCxnSpPr>
        <p:spPr>
          <a:xfrm rot="10800000">
            <a:off x="934279" y="2007705"/>
            <a:ext cx="3120887" cy="1451113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"/>
          <p:cNvSpPr>
            <a:spLocks noChangeArrowheads="1"/>
          </p:cNvSpPr>
          <p:nvPr/>
        </p:nvSpPr>
        <p:spPr bwMode="auto">
          <a:xfrm>
            <a:off x="6227196" y="1662105"/>
            <a:ext cx="4712473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pad</a:t>
            </a:r>
            <a:r>
              <a:rPr kumimoji="0" lang="en-US" altLang="ko-KR" sz="900" b="0" i="0" u="none" strike="noStrike" cap="none" normalizeH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kumimoji="0" lang="ko-KR" altLang="en-US" sz="900" b="0" i="0" u="none" strike="noStrike" cap="none" normalizeH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예제</a:t>
            </a:r>
            <a:endParaRPr kumimoji="0" lang="en-US" altLang="ko-KR" sz="9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 = tf.constant([[1, 2, 3], [4, 5, 6]])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paddings = tf.constant([[1, 1,], [2, 2]])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# 'constant_values' is 0.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# rank of 't' is 2.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tf.pad(t, paddings, "CONSTANT")  # [[0, 0, 0, 0, 0, 0, 0],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                             #  [0, 0, 1, 2, 3, 0, 0],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                             #  [0, 0, 4, 5, 6, 0, 0],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                             #  [0, 0, 0, 0, 0, 0, 0]]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/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</a:br>
            <a:endParaRPr kumimoji="0" lang="ko-KR" altLang="ko-KR" sz="9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35" name="구부러진 연결선 34"/>
          <p:cNvCxnSpPr/>
          <p:nvPr/>
        </p:nvCxnSpPr>
        <p:spPr>
          <a:xfrm rot="10800000">
            <a:off x="4870175" y="3081132"/>
            <a:ext cx="1464365" cy="377338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E3826987-3F5D-D344-B8FE-F2A8E4842E0A}"/>
              </a:ext>
            </a:extLst>
          </p:cNvPr>
          <p:cNvSpPr/>
          <p:nvPr/>
        </p:nvSpPr>
        <p:spPr>
          <a:xfrm>
            <a:off x="6386223" y="3348269"/>
            <a:ext cx="2267446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50">
                <a:latin typeface="Menlo" panose="020B0609030804020204" pitchFamily="49" charset="0"/>
              </a:rPr>
              <a:t>박스를 조금 크게 만드는 효과</a:t>
            </a:r>
            <a:r>
              <a:rPr lang="en-US" altLang="ko-KR" sz="1050">
                <a:latin typeface="Menlo" panose="020B0609030804020204" pitchFamily="49" charset="0"/>
              </a:rPr>
              <a:t>?</a:t>
            </a:r>
            <a:endParaRPr lang="en" altLang="ko-Kore-KR" sz="1050" b="0" dirty="0"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06308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1586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err="1"/>
              <a:t>model.py</a:t>
            </a:r>
            <a:endParaRPr lang="ko-KR" altLang="en-US" sz="2800" b="1" dirty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218075" y="1127908"/>
            <a:ext cx="2770290" cy="44599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b="1"/>
              <a:t> </a:t>
            </a:r>
            <a:r>
              <a:rPr lang="en-US" altLang="ko-KR" b="1"/>
              <a:t>Non-max supression</a:t>
            </a:r>
            <a:endParaRPr lang="en-US" altLang="ko-KR"/>
          </a:p>
        </p:txBody>
      </p:sp>
      <p:cxnSp>
        <p:nvCxnSpPr>
          <p:cNvPr id="27" name="구부러진 연결선 26"/>
          <p:cNvCxnSpPr/>
          <p:nvPr/>
        </p:nvCxnSpPr>
        <p:spPr>
          <a:xfrm rot="10800000" flipV="1">
            <a:off x="934279" y="1656522"/>
            <a:ext cx="2809461" cy="490330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287958" y="1706880"/>
            <a:ext cx="6205607" cy="22929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i="1">
                <a:solidFill>
                  <a:srgbClr val="657B83"/>
                </a:solidFill>
                <a:latin typeface="Consolas" panose="020B0609020204030204" pitchFamily="49" charset="0"/>
              </a:rPr>
              <a:t># Non-max suppression</a:t>
            </a:r>
            <a:endParaRPr lang="en-US" altLang="ko-KR" sz="11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100" b="1">
                <a:solidFill>
                  <a:srgbClr val="93A1A1"/>
                </a:solidFill>
                <a:latin typeface="Consolas" panose="020B0609020204030204" pitchFamily="49" charset="0"/>
              </a:rPr>
              <a:t>def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nms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(boxes, scores):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  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indices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image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non_max_suppression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 boxes, scores,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proposal_count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  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nms_threshold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 name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2AA198"/>
                </a:solidFill>
                <a:latin typeface="Consolas" panose="020B0609020204030204" pitchFamily="49" charset="0"/>
              </a:rPr>
              <a:t>"rpn_non_max_suppression"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  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proposals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gather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(boxes,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indices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  </a:t>
            </a:r>
            <a:r>
              <a:rPr lang="en-US" altLang="ko-KR" sz="1100" i="1">
                <a:solidFill>
                  <a:srgbClr val="657B83"/>
                </a:solidFill>
                <a:latin typeface="Consolas" panose="020B0609020204030204" pitchFamily="49" charset="0"/>
              </a:rPr>
              <a:t># Pad if needed</a:t>
            </a:r>
            <a:endParaRPr lang="en-US" altLang="ko-KR" sz="11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  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padding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maximum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proposal_count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-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shape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proposals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)[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], 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  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proposals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pad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proposals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 [(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padding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), (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)])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  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proposals</a:t>
            </a:r>
            <a:endParaRPr lang="en-US" altLang="ko-KR" sz="11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proposals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utils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batch_slice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([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boxes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scores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],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nms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                       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config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IMAGES_PER_GPU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proposals</a:t>
            </a:r>
            <a:endParaRPr lang="en-US" altLang="ko-KR" sz="1100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3826987-3F5D-D344-B8FE-F2A8E4842E0A}"/>
              </a:ext>
            </a:extLst>
          </p:cNvPr>
          <p:cNvSpPr/>
          <p:nvPr/>
        </p:nvSpPr>
        <p:spPr>
          <a:xfrm>
            <a:off x="3921319" y="1573900"/>
            <a:ext cx="948855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50">
                <a:latin typeface="Menlo" panose="020B0609030804020204" pitchFamily="49" charset="0"/>
              </a:rPr>
              <a:t>1D </a:t>
            </a:r>
            <a:r>
              <a:rPr lang="ko-KR" altLang="en-US" sz="1050">
                <a:latin typeface="Menlo" panose="020B0609030804020204" pitchFamily="49" charset="0"/>
              </a:rPr>
              <a:t>인덱스</a:t>
            </a:r>
            <a:endParaRPr lang="en" altLang="ko-Kore-KR" sz="1050" b="0" dirty="0">
              <a:effectLst/>
              <a:latin typeface="Menlo" panose="020B0609030804020204" pitchFamily="49" charset="0"/>
            </a:endParaRPr>
          </a:p>
        </p:txBody>
      </p:sp>
      <p:cxnSp>
        <p:nvCxnSpPr>
          <p:cNvPr id="28" name="구부러진 연결선 27"/>
          <p:cNvCxnSpPr/>
          <p:nvPr/>
        </p:nvCxnSpPr>
        <p:spPr>
          <a:xfrm rot="10800000" flipV="1">
            <a:off x="1126436" y="2279832"/>
            <a:ext cx="3550259" cy="390479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3826987-3F5D-D344-B8FE-F2A8E4842E0A}"/>
              </a:ext>
            </a:extLst>
          </p:cNvPr>
          <p:cNvSpPr/>
          <p:nvPr/>
        </p:nvSpPr>
        <p:spPr>
          <a:xfrm>
            <a:off x="4782710" y="2146853"/>
            <a:ext cx="948855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50">
                <a:latin typeface="Menlo" panose="020B0609030804020204" pitchFamily="49" charset="0"/>
              </a:rPr>
              <a:t>추천 박스들</a:t>
            </a:r>
            <a:endParaRPr lang="en" altLang="ko-Kore-KR" sz="1050" b="0" dirty="0">
              <a:effectLst/>
              <a:latin typeface="Menlo" panose="020B0609030804020204" pitchFamily="49" charset="0"/>
            </a:endParaRPr>
          </a:p>
        </p:txBody>
      </p:sp>
      <p:cxnSp>
        <p:nvCxnSpPr>
          <p:cNvPr id="30" name="구부러진 연결선 29"/>
          <p:cNvCxnSpPr/>
          <p:nvPr/>
        </p:nvCxnSpPr>
        <p:spPr>
          <a:xfrm rot="10800000">
            <a:off x="934279" y="2007705"/>
            <a:ext cx="3120887" cy="1451113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"/>
          <p:cNvSpPr>
            <a:spLocks noChangeArrowheads="1"/>
          </p:cNvSpPr>
          <p:nvPr/>
        </p:nvSpPr>
        <p:spPr bwMode="auto">
          <a:xfrm>
            <a:off x="6227196" y="1662105"/>
            <a:ext cx="4712473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pad</a:t>
            </a:r>
            <a:r>
              <a:rPr kumimoji="0" lang="en-US" altLang="ko-KR" sz="900" b="0" i="0" u="none" strike="noStrike" cap="none" normalizeH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kumimoji="0" lang="ko-KR" altLang="en-US" sz="900" b="0" i="0" u="none" strike="noStrike" cap="none" normalizeH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예제</a:t>
            </a:r>
            <a:endParaRPr kumimoji="0" lang="en-US" altLang="ko-KR" sz="9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 = tf.constant([[1, 2, 3], [4, 5, 6]])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paddings = tf.constant([[1, 1,], [2, 2]])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# 'constant_values' is 0.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# rank of 't' is 2.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tf.pad(t, paddings, "CONSTANT")  # [[0, 0, 0, 0, 0, 0, 0],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                             #  [0, 0, 1, 2, 3, 0, 0],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                             #  [0, 0, 4, 5, 6, 0, 0],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                             #  [0, 0, 0, 0, 0, 0, 0]]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/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</a:br>
            <a:endParaRPr kumimoji="0" lang="ko-KR" altLang="ko-KR" sz="9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35" name="구부러진 연결선 34"/>
          <p:cNvCxnSpPr/>
          <p:nvPr/>
        </p:nvCxnSpPr>
        <p:spPr>
          <a:xfrm rot="10800000">
            <a:off x="4870175" y="3081132"/>
            <a:ext cx="1464365" cy="377338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E3826987-3F5D-D344-B8FE-F2A8E4842E0A}"/>
              </a:ext>
            </a:extLst>
          </p:cNvPr>
          <p:cNvSpPr/>
          <p:nvPr/>
        </p:nvSpPr>
        <p:spPr>
          <a:xfrm>
            <a:off x="6386223" y="3348269"/>
            <a:ext cx="2267446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50">
                <a:latin typeface="Menlo" panose="020B0609030804020204" pitchFamily="49" charset="0"/>
              </a:rPr>
              <a:t>박스를 조금 크게 만드는 효과</a:t>
            </a:r>
            <a:r>
              <a:rPr lang="en-US" altLang="ko-KR" sz="1050">
                <a:latin typeface="Menlo" panose="020B0609030804020204" pitchFamily="49" charset="0"/>
              </a:rPr>
              <a:t>?</a:t>
            </a:r>
            <a:endParaRPr lang="en" altLang="ko-Kore-KR" sz="1050" b="0" dirty="0"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48089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1586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err="1"/>
              <a:t>model.py</a:t>
            </a:r>
            <a:endParaRPr lang="ko-KR" altLang="en-US" sz="2800" b="1" dirty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218074" y="1127908"/>
            <a:ext cx="4194899" cy="44599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b="1"/>
              <a:t>def</a:t>
            </a:r>
            <a:r>
              <a:rPr lang="en-US" altLang="ko-KR"/>
              <a:t> parse_image_meta_graph(meta):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218074" y="1732837"/>
            <a:ext cx="6917910" cy="38164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b="1">
                <a:solidFill>
                  <a:srgbClr val="93A1A1"/>
                </a:solidFill>
                <a:latin typeface="Consolas" panose="020B0609020204030204" pitchFamily="49" charset="0"/>
              </a:rPr>
              <a:t>def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parse_image_meta_graph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(meta):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100">
                <a:solidFill>
                  <a:srgbClr val="2AA198"/>
                </a:solidFill>
                <a:latin typeface="Consolas" panose="020B0609020204030204" pitchFamily="49" charset="0"/>
              </a:rPr>
              <a:t>"""Parses a tensor that contains image attributes to its components.</a:t>
            </a:r>
            <a:endParaRPr lang="en-US" altLang="ko-KR" sz="11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100">
                <a:solidFill>
                  <a:srgbClr val="2AA198"/>
                </a:solidFill>
                <a:latin typeface="Consolas" panose="020B0609020204030204" pitchFamily="49" charset="0"/>
              </a:rPr>
              <a:t>    See compose_image_meta() for more details.</a:t>
            </a:r>
            <a:endParaRPr lang="en-US" altLang="ko-KR" sz="11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/>
            </a:r>
            <a:b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</a:br>
            <a:r>
              <a:rPr lang="en-US" altLang="ko-KR" sz="1100">
                <a:solidFill>
                  <a:srgbClr val="2AA198"/>
                </a:solidFill>
                <a:latin typeface="Consolas" panose="020B0609020204030204" pitchFamily="49" charset="0"/>
              </a:rPr>
              <a:t>    meta: [batch, meta length] where meta length depends on NUM_CLASSES</a:t>
            </a:r>
            <a:endParaRPr lang="en-US" altLang="ko-KR" sz="11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/>
            </a:r>
            <a:b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</a:br>
            <a:r>
              <a:rPr lang="en-US" altLang="ko-KR" sz="1100">
                <a:solidFill>
                  <a:srgbClr val="2AA198"/>
                </a:solidFill>
                <a:latin typeface="Consolas" panose="020B0609020204030204" pitchFamily="49" charset="0"/>
              </a:rPr>
              <a:t>    Returns a dict of the parsed tensors.</a:t>
            </a:r>
            <a:endParaRPr lang="en-US" altLang="ko-KR" sz="11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100">
                <a:solidFill>
                  <a:srgbClr val="2AA198"/>
                </a:solidFill>
                <a:latin typeface="Consolas" panose="020B0609020204030204" pitchFamily="49" charset="0"/>
              </a:rPr>
              <a:t>    """</a:t>
            </a:r>
            <a:endParaRPr lang="en-US" altLang="ko-KR" sz="11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image_id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meta[:, 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original_image_shape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meta[:, 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: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4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image_shape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meta[:, 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4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: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7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window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meta[:, 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7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: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11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]  </a:t>
            </a:r>
            <a:r>
              <a:rPr lang="en-US" altLang="ko-KR" sz="1100" i="1">
                <a:solidFill>
                  <a:srgbClr val="657B83"/>
                </a:solidFill>
                <a:latin typeface="Consolas" panose="020B0609020204030204" pitchFamily="49" charset="0"/>
              </a:rPr>
              <a:t># (y1, x1, y2, x2) window of image in in pixels</a:t>
            </a:r>
            <a:endParaRPr lang="en-US" altLang="ko-KR" sz="11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scale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meta[:, 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11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active_class_ids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meta[:, 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12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:]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{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1100">
                <a:solidFill>
                  <a:srgbClr val="2AA198"/>
                </a:solidFill>
                <a:latin typeface="Consolas" panose="020B0609020204030204" pitchFamily="49" charset="0"/>
              </a:rPr>
              <a:t>"image_id"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: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image_id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1100">
                <a:solidFill>
                  <a:srgbClr val="2AA198"/>
                </a:solidFill>
                <a:latin typeface="Consolas" panose="020B0609020204030204" pitchFamily="49" charset="0"/>
              </a:rPr>
              <a:t>"original_image_shape"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: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original_image_shape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1100">
                <a:solidFill>
                  <a:srgbClr val="2AA198"/>
                </a:solidFill>
                <a:latin typeface="Consolas" panose="020B0609020204030204" pitchFamily="49" charset="0"/>
              </a:rPr>
              <a:t>"image_shape"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: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image_shape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1100">
                <a:solidFill>
                  <a:srgbClr val="2AA198"/>
                </a:solidFill>
                <a:latin typeface="Consolas" panose="020B0609020204030204" pitchFamily="49" charset="0"/>
              </a:rPr>
              <a:t>"window"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: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window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1100">
                <a:solidFill>
                  <a:srgbClr val="2AA198"/>
                </a:solidFill>
                <a:latin typeface="Consolas" panose="020B0609020204030204" pitchFamily="49" charset="0"/>
              </a:rPr>
              <a:t>"scale"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: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scale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1100">
                <a:solidFill>
                  <a:srgbClr val="2AA198"/>
                </a:solidFill>
                <a:latin typeface="Consolas" panose="020B0609020204030204" pitchFamily="49" charset="0"/>
              </a:rPr>
              <a:t>"active_class_ids"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: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active_class_ids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}</a:t>
            </a:r>
            <a:endParaRPr lang="en-US" altLang="ko-KR" sz="1100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637112"/>
              </p:ext>
            </p:extLst>
          </p:nvPr>
        </p:nvGraphicFramePr>
        <p:xfrm>
          <a:off x="1458820" y="5549266"/>
          <a:ext cx="8841625" cy="828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01844">
                  <a:extLst>
                    <a:ext uri="{9D8B030D-6E8A-4147-A177-3AD203B41FA5}">
                      <a16:colId xmlns:a16="http://schemas.microsoft.com/office/drawing/2014/main" val="1863979151"/>
                    </a:ext>
                  </a:extLst>
                </a:gridCol>
                <a:gridCol w="411437">
                  <a:extLst>
                    <a:ext uri="{9D8B030D-6E8A-4147-A177-3AD203B41FA5}">
                      <a16:colId xmlns:a16="http://schemas.microsoft.com/office/drawing/2014/main" val="559348581"/>
                    </a:ext>
                  </a:extLst>
                </a:gridCol>
                <a:gridCol w="624716">
                  <a:extLst>
                    <a:ext uri="{9D8B030D-6E8A-4147-A177-3AD203B41FA5}">
                      <a16:colId xmlns:a16="http://schemas.microsoft.com/office/drawing/2014/main" val="743983903"/>
                    </a:ext>
                  </a:extLst>
                </a:gridCol>
                <a:gridCol w="495285">
                  <a:extLst>
                    <a:ext uri="{9D8B030D-6E8A-4147-A177-3AD203B41FA5}">
                      <a16:colId xmlns:a16="http://schemas.microsoft.com/office/drawing/2014/main" val="1435029341"/>
                    </a:ext>
                  </a:extLst>
                </a:gridCol>
                <a:gridCol w="599686">
                  <a:extLst>
                    <a:ext uri="{9D8B030D-6E8A-4147-A177-3AD203B41FA5}">
                      <a16:colId xmlns:a16="http://schemas.microsoft.com/office/drawing/2014/main" val="3535279786"/>
                    </a:ext>
                  </a:extLst>
                </a:gridCol>
                <a:gridCol w="511496">
                  <a:extLst>
                    <a:ext uri="{9D8B030D-6E8A-4147-A177-3AD203B41FA5}">
                      <a16:colId xmlns:a16="http://schemas.microsoft.com/office/drawing/2014/main" val="1138372436"/>
                    </a:ext>
                  </a:extLst>
                </a:gridCol>
                <a:gridCol w="493858">
                  <a:extLst>
                    <a:ext uri="{9D8B030D-6E8A-4147-A177-3AD203B41FA5}">
                      <a16:colId xmlns:a16="http://schemas.microsoft.com/office/drawing/2014/main" val="854428810"/>
                    </a:ext>
                  </a:extLst>
                </a:gridCol>
                <a:gridCol w="511496">
                  <a:extLst>
                    <a:ext uri="{9D8B030D-6E8A-4147-A177-3AD203B41FA5}">
                      <a16:colId xmlns:a16="http://schemas.microsoft.com/office/drawing/2014/main" val="1535666900"/>
                    </a:ext>
                  </a:extLst>
                </a:gridCol>
                <a:gridCol w="423306">
                  <a:extLst>
                    <a:ext uri="{9D8B030D-6E8A-4147-A177-3AD203B41FA5}">
                      <a16:colId xmlns:a16="http://schemas.microsoft.com/office/drawing/2014/main" val="3101200026"/>
                    </a:ext>
                  </a:extLst>
                </a:gridCol>
                <a:gridCol w="379212">
                  <a:extLst>
                    <a:ext uri="{9D8B030D-6E8A-4147-A177-3AD203B41FA5}">
                      <a16:colId xmlns:a16="http://schemas.microsoft.com/office/drawing/2014/main" val="3008389218"/>
                    </a:ext>
                  </a:extLst>
                </a:gridCol>
                <a:gridCol w="449764">
                  <a:extLst>
                    <a:ext uri="{9D8B030D-6E8A-4147-A177-3AD203B41FA5}">
                      <a16:colId xmlns:a16="http://schemas.microsoft.com/office/drawing/2014/main" val="2682285187"/>
                    </a:ext>
                  </a:extLst>
                </a:gridCol>
                <a:gridCol w="625894">
                  <a:extLst>
                    <a:ext uri="{9D8B030D-6E8A-4147-A177-3AD203B41FA5}">
                      <a16:colId xmlns:a16="http://schemas.microsoft.com/office/drawing/2014/main" val="1529109149"/>
                    </a:ext>
                  </a:extLst>
                </a:gridCol>
                <a:gridCol w="2513631">
                  <a:extLst>
                    <a:ext uri="{9D8B030D-6E8A-4147-A177-3AD203B41FA5}">
                      <a16:colId xmlns:a16="http://schemas.microsoft.com/office/drawing/2014/main" val="22283518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/>
                        <a:t>0</a:t>
                      </a:r>
                      <a:endParaRPr lang="ko-KR" altLang="en-US" sz="105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/>
                        <a:t>1</a:t>
                      </a:r>
                      <a:endParaRPr lang="ko-KR" altLang="en-US" sz="105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/>
                        <a:t>2</a:t>
                      </a:r>
                      <a:endParaRPr lang="ko-KR" altLang="en-US" sz="105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/>
                        <a:t>3</a:t>
                      </a:r>
                      <a:endParaRPr lang="ko-KR" altLang="en-US" sz="105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/>
                        <a:t>4</a:t>
                      </a:r>
                      <a:endParaRPr lang="ko-KR" altLang="en-US" sz="105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/>
                        <a:t>5</a:t>
                      </a:r>
                      <a:endParaRPr lang="ko-KR" altLang="en-US" sz="105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/>
                        <a:t>6</a:t>
                      </a:r>
                      <a:endParaRPr lang="ko-KR" altLang="en-US" sz="105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/>
                        <a:t>7</a:t>
                      </a:r>
                      <a:endParaRPr lang="ko-KR" altLang="en-US" sz="105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/>
                        <a:t>8</a:t>
                      </a:r>
                      <a:endParaRPr lang="ko-KR" altLang="en-US" sz="105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/>
                        <a:t>9</a:t>
                      </a:r>
                      <a:endParaRPr lang="ko-KR" altLang="en-US" sz="105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/>
                        <a:t>10</a:t>
                      </a:r>
                      <a:endParaRPr lang="ko-KR" altLang="en-US" sz="105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/>
                        <a:t>11</a:t>
                      </a:r>
                      <a:endParaRPr lang="ko-KR" altLang="en-US" sz="105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/>
                        <a:t>12</a:t>
                      </a:r>
                      <a:endParaRPr lang="ko-KR" altLang="en-US" sz="105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153856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image_id</a:t>
                      </a:r>
                      <a:endParaRPr lang="ko-KR" altLang="en-US" sz="120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original_image_shape</a:t>
                      </a:r>
                      <a:endParaRPr lang="ko-KR" altLang="en-US" sz="12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5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5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image_shape</a:t>
                      </a:r>
                      <a:endParaRPr lang="ko-KR" altLang="en-US" sz="12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5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50"/>
                    </a:p>
                  </a:txBody>
                  <a:tcPr anchor="ctr"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window</a:t>
                      </a:r>
                      <a:endParaRPr lang="ko-KR" altLang="en-US" sz="12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5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5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5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scale</a:t>
                      </a:r>
                      <a:endParaRPr lang="ko-KR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active_class_ids</a:t>
                      </a:r>
                      <a:endParaRPr lang="ko-KR" altLang="en-US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6195478"/>
                  </a:ext>
                </a:extLst>
              </a:tr>
            </a:tbl>
          </a:graphicData>
        </a:graphic>
      </p:graphicFrame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1028195"/>
              </p:ext>
            </p:extLst>
          </p:nvPr>
        </p:nvGraphicFramePr>
        <p:xfrm>
          <a:off x="1458820" y="6377306"/>
          <a:ext cx="8841625" cy="828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01844">
                  <a:extLst>
                    <a:ext uri="{9D8B030D-6E8A-4147-A177-3AD203B41FA5}">
                      <a16:colId xmlns:a16="http://schemas.microsoft.com/office/drawing/2014/main" val="1863979151"/>
                    </a:ext>
                  </a:extLst>
                </a:gridCol>
                <a:gridCol w="411437">
                  <a:extLst>
                    <a:ext uri="{9D8B030D-6E8A-4147-A177-3AD203B41FA5}">
                      <a16:colId xmlns:a16="http://schemas.microsoft.com/office/drawing/2014/main" val="559348581"/>
                    </a:ext>
                  </a:extLst>
                </a:gridCol>
                <a:gridCol w="624716">
                  <a:extLst>
                    <a:ext uri="{9D8B030D-6E8A-4147-A177-3AD203B41FA5}">
                      <a16:colId xmlns:a16="http://schemas.microsoft.com/office/drawing/2014/main" val="743983903"/>
                    </a:ext>
                  </a:extLst>
                </a:gridCol>
                <a:gridCol w="495285">
                  <a:extLst>
                    <a:ext uri="{9D8B030D-6E8A-4147-A177-3AD203B41FA5}">
                      <a16:colId xmlns:a16="http://schemas.microsoft.com/office/drawing/2014/main" val="1435029341"/>
                    </a:ext>
                  </a:extLst>
                </a:gridCol>
                <a:gridCol w="599686">
                  <a:extLst>
                    <a:ext uri="{9D8B030D-6E8A-4147-A177-3AD203B41FA5}">
                      <a16:colId xmlns:a16="http://schemas.microsoft.com/office/drawing/2014/main" val="3535279786"/>
                    </a:ext>
                  </a:extLst>
                </a:gridCol>
                <a:gridCol w="511496">
                  <a:extLst>
                    <a:ext uri="{9D8B030D-6E8A-4147-A177-3AD203B41FA5}">
                      <a16:colId xmlns:a16="http://schemas.microsoft.com/office/drawing/2014/main" val="1138372436"/>
                    </a:ext>
                  </a:extLst>
                </a:gridCol>
                <a:gridCol w="493858">
                  <a:extLst>
                    <a:ext uri="{9D8B030D-6E8A-4147-A177-3AD203B41FA5}">
                      <a16:colId xmlns:a16="http://schemas.microsoft.com/office/drawing/2014/main" val="854428810"/>
                    </a:ext>
                  </a:extLst>
                </a:gridCol>
                <a:gridCol w="511496">
                  <a:extLst>
                    <a:ext uri="{9D8B030D-6E8A-4147-A177-3AD203B41FA5}">
                      <a16:colId xmlns:a16="http://schemas.microsoft.com/office/drawing/2014/main" val="1535666900"/>
                    </a:ext>
                  </a:extLst>
                </a:gridCol>
                <a:gridCol w="423306">
                  <a:extLst>
                    <a:ext uri="{9D8B030D-6E8A-4147-A177-3AD203B41FA5}">
                      <a16:colId xmlns:a16="http://schemas.microsoft.com/office/drawing/2014/main" val="3101200026"/>
                    </a:ext>
                  </a:extLst>
                </a:gridCol>
                <a:gridCol w="379212">
                  <a:extLst>
                    <a:ext uri="{9D8B030D-6E8A-4147-A177-3AD203B41FA5}">
                      <a16:colId xmlns:a16="http://schemas.microsoft.com/office/drawing/2014/main" val="3008389218"/>
                    </a:ext>
                  </a:extLst>
                </a:gridCol>
                <a:gridCol w="449764">
                  <a:extLst>
                    <a:ext uri="{9D8B030D-6E8A-4147-A177-3AD203B41FA5}">
                      <a16:colId xmlns:a16="http://schemas.microsoft.com/office/drawing/2014/main" val="2682285187"/>
                    </a:ext>
                  </a:extLst>
                </a:gridCol>
                <a:gridCol w="625894">
                  <a:extLst>
                    <a:ext uri="{9D8B030D-6E8A-4147-A177-3AD203B41FA5}">
                      <a16:colId xmlns:a16="http://schemas.microsoft.com/office/drawing/2014/main" val="1529109149"/>
                    </a:ext>
                  </a:extLst>
                </a:gridCol>
                <a:gridCol w="2513631">
                  <a:extLst>
                    <a:ext uri="{9D8B030D-6E8A-4147-A177-3AD203B41FA5}">
                      <a16:colId xmlns:a16="http://schemas.microsoft.com/office/drawing/2014/main" val="22283518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/>
                        <a:t>0</a:t>
                      </a:r>
                      <a:endParaRPr lang="ko-KR" altLang="en-US" sz="105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/>
                        <a:t>1</a:t>
                      </a:r>
                      <a:endParaRPr lang="ko-KR" altLang="en-US" sz="105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/>
                        <a:t>2</a:t>
                      </a:r>
                      <a:endParaRPr lang="ko-KR" altLang="en-US" sz="105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/>
                        <a:t>3</a:t>
                      </a:r>
                      <a:endParaRPr lang="ko-KR" altLang="en-US" sz="105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/>
                        <a:t>4</a:t>
                      </a:r>
                      <a:endParaRPr lang="ko-KR" altLang="en-US" sz="105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/>
                        <a:t>5</a:t>
                      </a:r>
                      <a:endParaRPr lang="ko-KR" altLang="en-US" sz="105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/>
                        <a:t>6</a:t>
                      </a:r>
                      <a:endParaRPr lang="ko-KR" altLang="en-US" sz="105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/>
                        <a:t>7</a:t>
                      </a:r>
                      <a:endParaRPr lang="ko-KR" altLang="en-US" sz="105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/>
                        <a:t>8</a:t>
                      </a:r>
                      <a:endParaRPr lang="ko-KR" altLang="en-US" sz="105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/>
                        <a:t>9</a:t>
                      </a:r>
                      <a:endParaRPr lang="ko-KR" altLang="en-US" sz="105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/>
                        <a:t>10</a:t>
                      </a:r>
                      <a:endParaRPr lang="ko-KR" altLang="en-US" sz="105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/>
                        <a:t>11</a:t>
                      </a:r>
                      <a:endParaRPr lang="ko-KR" altLang="en-US" sz="105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/>
                        <a:t>12</a:t>
                      </a:r>
                      <a:endParaRPr lang="ko-KR" altLang="en-US" sz="105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153856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image_id</a:t>
                      </a:r>
                      <a:endParaRPr lang="ko-KR" altLang="en-US" sz="120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original_image_shape</a:t>
                      </a:r>
                      <a:endParaRPr lang="ko-KR" altLang="en-US" sz="12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5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5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image_shape</a:t>
                      </a:r>
                      <a:endParaRPr lang="ko-KR" altLang="en-US" sz="12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5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50"/>
                    </a:p>
                  </a:txBody>
                  <a:tcPr anchor="ctr"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window</a:t>
                      </a:r>
                      <a:endParaRPr lang="ko-KR" altLang="en-US" sz="12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5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5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5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scale</a:t>
                      </a:r>
                      <a:endParaRPr lang="ko-KR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active_class_ids</a:t>
                      </a:r>
                      <a:endParaRPr lang="ko-KR" altLang="en-US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6195478"/>
                  </a:ext>
                </a:extLst>
              </a:tr>
            </a:tbl>
          </a:graphicData>
        </a:graphic>
      </p:graphicFrame>
      <p:sp>
        <p:nvSpPr>
          <p:cNvPr id="5" name="왼쪽 중괄호 4"/>
          <p:cNvSpPr/>
          <p:nvPr/>
        </p:nvSpPr>
        <p:spPr>
          <a:xfrm>
            <a:off x="1103243" y="5549266"/>
            <a:ext cx="355577" cy="165608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3826987-3F5D-D344-B8FE-F2A8E4842E0A}"/>
              </a:ext>
            </a:extLst>
          </p:cNvPr>
          <p:cNvSpPr/>
          <p:nvPr/>
        </p:nvSpPr>
        <p:spPr>
          <a:xfrm>
            <a:off x="353482" y="6245987"/>
            <a:ext cx="749761" cy="2626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50">
                <a:latin typeface="Menlo" panose="020B0609030804020204" pitchFamily="49" charset="0"/>
              </a:rPr>
              <a:t>batch</a:t>
            </a:r>
            <a:endParaRPr lang="en" altLang="ko-Kore-KR" sz="1050" b="0" dirty="0"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44682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1586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err="1"/>
              <a:t>model.py</a:t>
            </a:r>
            <a:endParaRPr lang="ko-KR" altLang="en-US" sz="2800" b="1" dirty="0"/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614A5CE7-8159-FA4F-B5E8-8AC28F7CFC11}"/>
              </a:ext>
            </a:extLst>
          </p:cNvPr>
          <p:cNvSpPr/>
          <p:nvPr/>
        </p:nvSpPr>
        <p:spPr>
          <a:xfrm>
            <a:off x="537849" y="1296567"/>
            <a:ext cx="1955043" cy="403244"/>
          </a:xfrm>
          <a:prstGeom prst="roundRect">
            <a:avLst>
              <a:gd name="adj" fmla="val 19765"/>
            </a:avLst>
          </a:prstGeom>
          <a:ln w="19050">
            <a:solidFill>
              <a:srgbClr val="AF379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 err="1"/>
              <a:t>Norm_boxes_graph</a:t>
            </a:r>
            <a:endParaRPr lang="ko-KR" altLang="en-US" sz="1600" dirty="0"/>
          </a:p>
        </p:txBody>
      </p:sp>
      <p:sp>
        <p:nvSpPr>
          <p:cNvPr id="28" name="AutoShape 627" descr="흐름도바-1">
            <a:extLst>
              <a:ext uri="{FF2B5EF4-FFF2-40B4-BE49-F238E27FC236}">
                <a16:creationId xmlns:a16="http://schemas.microsoft.com/office/drawing/2014/main" id="{AF0F7ADF-74DD-3F41-8C89-5670C6542848}"/>
              </a:ext>
            </a:extLst>
          </p:cNvPr>
          <p:cNvSpPr>
            <a:spLocks noChangeArrowheads="1"/>
          </p:cNvSpPr>
          <p:nvPr/>
        </p:nvSpPr>
        <p:spPr bwMode="gray">
          <a:xfrm>
            <a:off x="722623" y="1975484"/>
            <a:ext cx="1358619" cy="1194062"/>
          </a:xfrm>
          <a:prstGeom prst="roundRect">
            <a:avLst>
              <a:gd name="adj" fmla="val 0"/>
            </a:avLst>
          </a:prstGeom>
          <a:solidFill>
            <a:srgbClr val="0091E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defTabSz="1087076">
              <a:defRPr/>
            </a:pPr>
            <a:endParaRPr lang="ko-KR" altLang="en-US" sz="1000" kern="0" dirty="0">
              <a:ln>
                <a:solidFill>
                  <a:srgbClr val="808080">
                    <a:alpha val="0"/>
                  </a:srgbClr>
                </a:solidFill>
              </a:ln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3A926C7-A858-6940-AD92-6256C909A65A}"/>
              </a:ext>
            </a:extLst>
          </p:cNvPr>
          <p:cNvSpPr/>
          <p:nvPr/>
        </p:nvSpPr>
        <p:spPr>
          <a:xfrm>
            <a:off x="959878" y="2488682"/>
            <a:ext cx="951755" cy="27695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bg2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box</a:t>
            </a:r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A8B5640A-B8DE-BA48-A4F3-741DFCFCD813}"/>
              </a:ext>
            </a:extLst>
          </p:cNvPr>
          <p:cNvCxnSpPr/>
          <p:nvPr/>
        </p:nvCxnSpPr>
        <p:spPr>
          <a:xfrm flipH="1">
            <a:off x="392687" y="1975484"/>
            <a:ext cx="3299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[R] 37">
            <a:extLst>
              <a:ext uri="{FF2B5EF4-FFF2-40B4-BE49-F238E27FC236}">
                <a16:creationId xmlns:a16="http://schemas.microsoft.com/office/drawing/2014/main" id="{855AEDA2-15D8-0146-9EB9-EB310D16E12E}"/>
              </a:ext>
            </a:extLst>
          </p:cNvPr>
          <p:cNvCxnSpPr/>
          <p:nvPr/>
        </p:nvCxnSpPr>
        <p:spPr>
          <a:xfrm flipH="1">
            <a:off x="392687" y="3169546"/>
            <a:ext cx="3299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EC08CD16-2E14-304D-B31F-6555B3507081}"/>
              </a:ext>
            </a:extLst>
          </p:cNvPr>
          <p:cNvCxnSpPr/>
          <p:nvPr/>
        </p:nvCxnSpPr>
        <p:spPr>
          <a:xfrm>
            <a:off x="537849" y="1975483"/>
            <a:ext cx="0" cy="119406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282C306D-1DE1-7842-9E3E-75DDFB2670EF}"/>
              </a:ext>
            </a:extLst>
          </p:cNvPr>
          <p:cNvSpPr txBox="1"/>
          <p:nvPr/>
        </p:nvSpPr>
        <p:spPr>
          <a:xfrm>
            <a:off x="274060" y="2486412"/>
            <a:ext cx="329936" cy="16158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>
            <a:defPPr>
              <a:defRPr lang="ko-KR"/>
            </a:defPPr>
            <a:lvl1pPr>
              <a:defRPr kumimoji="1" sz="1200" ker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  <a:cs typeface="Times New Roman" pitchFamily="18" charset="0"/>
              </a:defRPr>
            </a:lvl1pPr>
          </a:lstStyle>
          <a:p>
            <a:pPr algn="ctr" defTabSz="1042988" latinLnBrk="0"/>
            <a:r>
              <a:rPr lang="en-US" altLang="ko-KR" sz="1050" kern="1200" spc="-20" dirty="0">
                <a:ln>
                  <a:solidFill>
                    <a:srgbClr val="3F4057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2" charset="-127"/>
                <a:ea typeface="KoPub돋움체 Bold" pitchFamily="2" charset="-127"/>
                <a:cs typeface="+mn-cs"/>
              </a:rPr>
              <a:t>h</a:t>
            </a:r>
            <a:endParaRPr lang="ko-KR" altLang="en-US" sz="1050" kern="1200" spc="-20" dirty="0">
              <a:ln>
                <a:solidFill>
                  <a:srgbClr val="3F4057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Bold" pitchFamily="2" charset="-127"/>
              <a:ea typeface="KoPub돋움체 Bold" pitchFamily="2" charset="-127"/>
              <a:cs typeface="+mn-cs"/>
            </a:endParaRPr>
          </a:p>
        </p:txBody>
      </p:sp>
      <p:cxnSp>
        <p:nvCxnSpPr>
          <p:cNvPr id="41" name="직선 연결선[R] 40">
            <a:extLst>
              <a:ext uri="{FF2B5EF4-FFF2-40B4-BE49-F238E27FC236}">
                <a16:creationId xmlns:a16="http://schemas.microsoft.com/office/drawing/2014/main" id="{AB10919C-1064-F94F-A447-D06926BBD770}"/>
              </a:ext>
            </a:extLst>
          </p:cNvPr>
          <p:cNvCxnSpPr>
            <a:cxnSpLocks/>
          </p:cNvCxnSpPr>
          <p:nvPr/>
        </p:nvCxnSpPr>
        <p:spPr>
          <a:xfrm flipV="1">
            <a:off x="722623" y="3169546"/>
            <a:ext cx="0" cy="1819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626AE07C-050C-544F-9439-EDACB5C97F19}"/>
              </a:ext>
            </a:extLst>
          </p:cNvPr>
          <p:cNvCxnSpPr>
            <a:cxnSpLocks/>
          </p:cNvCxnSpPr>
          <p:nvPr/>
        </p:nvCxnSpPr>
        <p:spPr>
          <a:xfrm flipV="1">
            <a:off x="2070022" y="3169546"/>
            <a:ext cx="0" cy="1819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7CCB9933-54ED-1349-9CE5-C99594DDD405}"/>
              </a:ext>
            </a:extLst>
          </p:cNvPr>
          <p:cNvCxnSpPr>
            <a:cxnSpLocks/>
          </p:cNvCxnSpPr>
          <p:nvPr/>
        </p:nvCxnSpPr>
        <p:spPr>
          <a:xfrm flipH="1">
            <a:off x="722623" y="3278837"/>
            <a:ext cx="135861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C90BF71B-BB2E-EA4B-A556-FF239146A19E}"/>
              </a:ext>
            </a:extLst>
          </p:cNvPr>
          <p:cNvSpPr txBox="1"/>
          <p:nvPr/>
        </p:nvSpPr>
        <p:spPr>
          <a:xfrm>
            <a:off x="1270787" y="3276663"/>
            <a:ext cx="329936" cy="16158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>
            <a:defPPr>
              <a:defRPr lang="ko-KR"/>
            </a:defPPr>
            <a:lvl1pPr>
              <a:defRPr kumimoji="1" sz="1200" ker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  <a:cs typeface="Times New Roman" pitchFamily="18" charset="0"/>
              </a:defRPr>
            </a:lvl1pPr>
          </a:lstStyle>
          <a:p>
            <a:pPr algn="ctr" defTabSz="1042988" latinLnBrk="0"/>
            <a:r>
              <a:rPr lang="en-US" altLang="ko-KR" sz="1050" kern="1200" spc="-20" dirty="0">
                <a:ln>
                  <a:solidFill>
                    <a:srgbClr val="3F4057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2" charset="-127"/>
                <a:ea typeface="KoPub돋움체 Bold" pitchFamily="2" charset="-127"/>
                <a:cs typeface="+mn-cs"/>
              </a:rPr>
              <a:t>w</a:t>
            </a:r>
            <a:endParaRPr lang="ko-KR" altLang="en-US" sz="1050" kern="1200" spc="-20" dirty="0">
              <a:ln>
                <a:solidFill>
                  <a:srgbClr val="3F4057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Bold" pitchFamily="2" charset="-127"/>
              <a:ea typeface="KoPub돋움체 Bold" pitchFamily="2" charset="-127"/>
              <a:cs typeface="+mn-cs"/>
            </a:endParaRPr>
          </a:p>
        </p:txBody>
      </p:sp>
      <p:sp>
        <p:nvSpPr>
          <p:cNvPr id="45" name="AutoShape 627" descr="흐름도바-1">
            <a:extLst>
              <a:ext uri="{FF2B5EF4-FFF2-40B4-BE49-F238E27FC236}">
                <a16:creationId xmlns:a16="http://schemas.microsoft.com/office/drawing/2014/main" id="{47506D97-CF2C-F245-8FAA-2C8CBB03F851}"/>
              </a:ext>
            </a:extLst>
          </p:cNvPr>
          <p:cNvSpPr>
            <a:spLocks noChangeArrowheads="1"/>
          </p:cNvSpPr>
          <p:nvPr/>
        </p:nvSpPr>
        <p:spPr bwMode="gray">
          <a:xfrm>
            <a:off x="3348766" y="2208094"/>
            <a:ext cx="953636" cy="838131"/>
          </a:xfrm>
          <a:prstGeom prst="roundRect">
            <a:avLst>
              <a:gd name="adj" fmla="val 0"/>
            </a:avLst>
          </a:prstGeom>
          <a:solidFill>
            <a:srgbClr val="0091E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defTabSz="1087076">
              <a:defRPr/>
            </a:pPr>
            <a:endParaRPr lang="ko-KR" altLang="en-US" sz="1000" kern="0" dirty="0">
              <a:ln>
                <a:solidFill>
                  <a:srgbClr val="808080">
                    <a:alpha val="0"/>
                  </a:srgbClr>
                </a:solidFill>
              </a:ln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E74F5D12-EAE9-DC4E-944B-BD523ABD762A}"/>
              </a:ext>
            </a:extLst>
          </p:cNvPr>
          <p:cNvSpPr/>
          <p:nvPr/>
        </p:nvSpPr>
        <p:spPr>
          <a:xfrm>
            <a:off x="3557708" y="2563601"/>
            <a:ext cx="572857" cy="1666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bg2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box</a:t>
            </a:r>
          </a:p>
        </p:txBody>
      </p:sp>
      <p:cxnSp>
        <p:nvCxnSpPr>
          <p:cNvPr id="47" name="직선 연결선[R] 46">
            <a:extLst>
              <a:ext uri="{FF2B5EF4-FFF2-40B4-BE49-F238E27FC236}">
                <a16:creationId xmlns:a16="http://schemas.microsoft.com/office/drawing/2014/main" id="{606A328D-4709-794F-B86D-5F8AB835B60D}"/>
              </a:ext>
            </a:extLst>
          </p:cNvPr>
          <p:cNvCxnSpPr/>
          <p:nvPr/>
        </p:nvCxnSpPr>
        <p:spPr>
          <a:xfrm flipH="1">
            <a:off x="3018830" y="2208094"/>
            <a:ext cx="3299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[R] 47">
            <a:extLst>
              <a:ext uri="{FF2B5EF4-FFF2-40B4-BE49-F238E27FC236}">
                <a16:creationId xmlns:a16="http://schemas.microsoft.com/office/drawing/2014/main" id="{52FD71DA-1270-6A4A-992A-A546E563910D}"/>
              </a:ext>
            </a:extLst>
          </p:cNvPr>
          <p:cNvCxnSpPr/>
          <p:nvPr/>
        </p:nvCxnSpPr>
        <p:spPr>
          <a:xfrm flipH="1">
            <a:off x="3018830" y="3046225"/>
            <a:ext cx="3299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8AF91C15-FEFA-1142-B72E-CE9996505B27}"/>
              </a:ext>
            </a:extLst>
          </p:cNvPr>
          <p:cNvCxnSpPr>
            <a:cxnSpLocks/>
          </p:cNvCxnSpPr>
          <p:nvPr/>
        </p:nvCxnSpPr>
        <p:spPr>
          <a:xfrm>
            <a:off x="3119913" y="2208094"/>
            <a:ext cx="0" cy="83813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664B0E1D-05FE-3B4E-94DB-8F1C7ED1B262}"/>
              </a:ext>
            </a:extLst>
          </p:cNvPr>
          <p:cNvSpPr txBox="1"/>
          <p:nvPr/>
        </p:nvSpPr>
        <p:spPr>
          <a:xfrm>
            <a:off x="2853863" y="2567203"/>
            <a:ext cx="329936" cy="16158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>
            <a:defPPr>
              <a:defRPr lang="ko-KR"/>
            </a:defPPr>
            <a:lvl1pPr>
              <a:defRPr kumimoji="1" sz="1200" ker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  <a:cs typeface="Times New Roman" pitchFamily="18" charset="0"/>
              </a:defRPr>
            </a:lvl1pPr>
          </a:lstStyle>
          <a:p>
            <a:pPr algn="ctr" defTabSz="1042988" latinLnBrk="0"/>
            <a:r>
              <a:rPr lang="en-US" altLang="ko-KR" sz="1050" kern="1200" spc="-20" dirty="0">
                <a:ln>
                  <a:solidFill>
                    <a:srgbClr val="3F4057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2" charset="-127"/>
                <a:ea typeface="KoPub돋움체 Bold" pitchFamily="2" charset="-127"/>
                <a:cs typeface="+mn-cs"/>
              </a:rPr>
              <a:t>1</a:t>
            </a:r>
            <a:endParaRPr lang="ko-KR" altLang="en-US" sz="1050" kern="1200" spc="-20" dirty="0">
              <a:ln>
                <a:solidFill>
                  <a:srgbClr val="3F4057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Bold" pitchFamily="2" charset="-127"/>
              <a:ea typeface="KoPub돋움체 Bold" pitchFamily="2" charset="-127"/>
              <a:cs typeface="+mn-cs"/>
            </a:endParaRPr>
          </a:p>
        </p:txBody>
      </p: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A175B163-0B56-3E41-82EE-8FEF237615B3}"/>
              </a:ext>
            </a:extLst>
          </p:cNvPr>
          <p:cNvCxnSpPr>
            <a:cxnSpLocks/>
          </p:cNvCxnSpPr>
          <p:nvPr/>
        </p:nvCxnSpPr>
        <p:spPr>
          <a:xfrm flipV="1">
            <a:off x="3353206" y="3047586"/>
            <a:ext cx="0" cy="1819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[R] 51">
            <a:extLst>
              <a:ext uri="{FF2B5EF4-FFF2-40B4-BE49-F238E27FC236}">
                <a16:creationId xmlns:a16="http://schemas.microsoft.com/office/drawing/2014/main" id="{A879F70A-FD1D-1C48-B76A-D21F86805652}"/>
              </a:ext>
            </a:extLst>
          </p:cNvPr>
          <p:cNvCxnSpPr>
            <a:cxnSpLocks/>
          </p:cNvCxnSpPr>
          <p:nvPr/>
        </p:nvCxnSpPr>
        <p:spPr>
          <a:xfrm flipV="1">
            <a:off x="4302402" y="3046225"/>
            <a:ext cx="0" cy="1819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96906984-C5AC-D141-829F-10244B5B16B1}"/>
              </a:ext>
            </a:extLst>
          </p:cNvPr>
          <p:cNvCxnSpPr>
            <a:cxnSpLocks/>
          </p:cNvCxnSpPr>
          <p:nvPr/>
        </p:nvCxnSpPr>
        <p:spPr>
          <a:xfrm flipH="1">
            <a:off x="3348767" y="3175885"/>
            <a:ext cx="95363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EF33D04F-2AC7-0E43-8803-4878A1AA2F7E}"/>
              </a:ext>
            </a:extLst>
          </p:cNvPr>
          <p:cNvSpPr txBox="1"/>
          <p:nvPr/>
        </p:nvSpPr>
        <p:spPr>
          <a:xfrm>
            <a:off x="3733197" y="3189270"/>
            <a:ext cx="329936" cy="1384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>
            <a:defPPr>
              <a:defRPr lang="ko-KR"/>
            </a:defPPr>
            <a:lvl1pPr>
              <a:defRPr kumimoji="1" sz="1200" ker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  <a:cs typeface="Times New Roman" pitchFamily="18" charset="0"/>
              </a:defRPr>
            </a:lvl1pPr>
          </a:lstStyle>
          <a:p>
            <a:pPr algn="ctr" defTabSz="1042988" latinLnBrk="0"/>
            <a:r>
              <a:rPr lang="en-US" altLang="ko-KR" sz="900" kern="1200" spc="-20" dirty="0">
                <a:ln>
                  <a:solidFill>
                    <a:srgbClr val="3F4057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2" charset="-127"/>
                <a:ea typeface="KoPub돋움체 Bold" pitchFamily="2" charset="-127"/>
                <a:cs typeface="+mn-cs"/>
              </a:rPr>
              <a:t>1</a:t>
            </a:r>
            <a:endParaRPr lang="ko-KR" altLang="en-US" sz="900" kern="1200" spc="-20" dirty="0">
              <a:ln>
                <a:solidFill>
                  <a:srgbClr val="3F4057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Bold" pitchFamily="2" charset="-127"/>
              <a:ea typeface="KoPub돋움체 Bold" pitchFamily="2" charset="-127"/>
              <a:cs typeface="+mn-cs"/>
            </a:endParaRPr>
          </a:p>
        </p:txBody>
      </p:sp>
      <p:sp>
        <p:nvSpPr>
          <p:cNvPr id="18" name="오른쪽 화살표[R] 17">
            <a:extLst>
              <a:ext uri="{FF2B5EF4-FFF2-40B4-BE49-F238E27FC236}">
                <a16:creationId xmlns:a16="http://schemas.microsoft.com/office/drawing/2014/main" id="{F26A364B-1AF4-294D-AE1F-1F075B8139A5}"/>
              </a:ext>
            </a:extLst>
          </p:cNvPr>
          <p:cNvSpPr/>
          <p:nvPr/>
        </p:nvSpPr>
        <p:spPr>
          <a:xfrm>
            <a:off x="2489248" y="2477129"/>
            <a:ext cx="222658" cy="214748"/>
          </a:xfrm>
          <a:prstGeom prst="right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500" dirty="0">
              <a:solidFill>
                <a:schemeClr val="bg1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3EF0E2F-A866-8841-BE7C-6B233F1755AA}"/>
              </a:ext>
            </a:extLst>
          </p:cNvPr>
          <p:cNvSpPr txBox="1"/>
          <p:nvPr/>
        </p:nvSpPr>
        <p:spPr>
          <a:xfrm>
            <a:off x="2348913" y="2748519"/>
            <a:ext cx="607347" cy="16158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>
            <a:defPPr>
              <a:defRPr lang="ko-KR"/>
            </a:defPPr>
            <a:lvl1pPr>
              <a:defRPr kumimoji="1" sz="1200" ker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  <a:cs typeface="Times New Roman" pitchFamily="18" charset="0"/>
              </a:defRPr>
            </a:lvl1pPr>
          </a:lstStyle>
          <a:p>
            <a:pPr algn="ctr" defTabSz="1042988" latinLnBrk="0"/>
            <a:r>
              <a:rPr lang="ko-KR" altLang="en-US" sz="1050" kern="1200" spc="-20" dirty="0" err="1">
                <a:ln>
                  <a:solidFill>
                    <a:srgbClr val="3F4057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2" charset="-127"/>
                <a:ea typeface="KoPub돋움체 Bold" pitchFamily="2" charset="-127"/>
                <a:cs typeface="+mn-cs"/>
              </a:rPr>
              <a:t>좌표변환</a:t>
            </a:r>
            <a:endParaRPr lang="ko-KR" altLang="en-US" sz="1050" kern="1200" spc="-20" dirty="0">
              <a:ln>
                <a:solidFill>
                  <a:srgbClr val="3F4057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Bold" pitchFamily="2" charset="-127"/>
              <a:ea typeface="KoPub돋움체 Bold" pitchFamily="2" charset="-127"/>
              <a:cs typeface="+mn-cs"/>
            </a:endParaRP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DB58B26B-44EB-4C46-B79D-9E8BA4CFA46A}"/>
              </a:ext>
            </a:extLst>
          </p:cNvPr>
          <p:cNvCxnSpPr>
            <a:cxnSpLocks/>
          </p:cNvCxnSpPr>
          <p:nvPr/>
        </p:nvCxnSpPr>
        <p:spPr>
          <a:xfrm>
            <a:off x="2081242" y="1975483"/>
            <a:ext cx="1267523" cy="244368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4E8F1867-3EDD-EB4A-951E-CBF68FB5AAA8}"/>
              </a:ext>
            </a:extLst>
          </p:cNvPr>
          <p:cNvCxnSpPr>
            <a:cxnSpLocks/>
          </p:cNvCxnSpPr>
          <p:nvPr/>
        </p:nvCxnSpPr>
        <p:spPr>
          <a:xfrm flipV="1">
            <a:off x="2081241" y="3034202"/>
            <a:ext cx="1267524" cy="123818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E3826987-3F5D-D344-B8FE-F2A8E4842E0A}"/>
              </a:ext>
            </a:extLst>
          </p:cNvPr>
          <p:cNvSpPr/>
          <p:nvPr/>
        </p:nvSpPr>
        <p:spPr>
          <a:xfrm>
            <a:off x="4717017" y="1388201"/>
            <a:ext cx="1540806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ore-KR" sz="1050" dirty="0" err="1">
                <a:latin typeface="Menlo" panose="020B0609030804020204" pitchFamily="49" charset="0"/>
              </a:rPr>
              <a:t>input_gt_masks</a:t>
            </a:r>
            <a:endParaRPr lang="en" altLang="ko-Kore-KR" sz="1050" dirty="0">
              <a:latin typeface="Menlo" panose="020B0609030804020204" pitchFamily="49" charset="0"/>
            </a:endParaRPr>
          </a:p>
          <a:p>
            <a:r>
              <a:rPr lang="en-US" altLang="ko-Kore-KR" sz="1050" dirty="0">
                <a:latin typeface="Menlo" panose="020B0609030804020204" pitchFamily="49" charset="0"/>
              </a:rPr>
              <a:t>MINI_MASK</a:t>
            </a:r>
            <a:r>
              <a:rPr lang="ko-KR" altLang="en-US" sz="1050" dirty="0" err="1">
                <a:latin typeface="Menlo" panose="020B0609030804020204" pitchFamily="49" charset="0"/>
              </a:rPr>
              <a:t>를</a:t>
            </a:r>
            <a:r>
              <a:rPr lang="ko-KR" altLang="en-US" sz="1050" dirty="0">
                <a:latin typeface="Menlo" panose="020B0609030804020204" pitchFamily="49" charset="0"/>
              </a:rPr>
              <a:t> 사용시</a:t>
            </a:r>
            <a:endParaRPr lang="en" altLang="ko-Kore-KR" sz="1050" b="0" dirty="0">
              <a:effectLst/>
              <a:latin typeface="Menlo" panose="020B0609030804020204" pitchFamily="49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4657493" y="1789890"/>
            <a:ext cx="47949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input_gt_masks</a:t>
            </a:r>
            <a:r>
              <a:rPr lang="ko-KR" altLang="en-US" sz="140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:</a:t>
            </a:r>
            <a:r>
              <a:rPr lang="ko-KR" altLang="en-US" sz="140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>
                <a:solidFill>
                  <a:schemeClr val="bg1">
                    <a:lumMod val="50000"/>
                  </a:schemeClr>
                </a:solidFill>
              </a:rPr>
              <a:t>shape=(None, 56, 56, None) dtype=bool</a:t>
            </a:r>
            <a:endParaRPr lang="ko-KR" altLang="en-US" sz="14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4717017" y="2237746"/>
            <a:ext cx="5343525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400">
                <a:latin typeface="+mn-ea"/>
              </a:rPr>
              <a:t>Python - callable(), </a:t>
            </a:r>
            <a:r>
              <a:rPr lang="ko-KR" altLang="en-US" sz="1400">
                <a:latin typeface="+mn-ea"/>
              </a:rPr>
              <a:t>호출 가능한 </a:t>
            </a:r>
            <a:r>
              <a:rPr lang="en-US" altLang="ko-KR" sz="1400">
                <a:latin typeface="+mn-ea"/>
              </a:rPr>
              <a:t>object</a:t>
            </a:r>
            <a:br>
              <a:rPr lang="en-US" altLang="ko-KR" sz="1400">
                <a:latin typeface="+mn-ea"/>
              </a:rPr>
            </a:br>
            <a:r>
              <a:rPr lang="ko-KR" altLang="en-US" sz="1400">
                <a:latin typeface="+mn-ea"/>
              </a:rPr>
              <a:t>즉 </a:t>
            </a:r>
            <a:r>
              <a:rPr lang="en-US" altLang="ko-KR" sz="1400">
                <a:latin typeface="+mn-ea"/>
              </a:rPr>
              <a:t>object</a:t>
            </a:r>
            <a:r>
              <a:rPr lang="ko-KR" altLang="en-US" sz="1400">
                <a:latin typeface="+mn-ea"/>
              </a:rPr>
              <a:t>가 함수형태로 호출가능한가 여부</a:t>
            </a:r>
            <a:endParaRPr lang="en-US" altLang="ko-KR" sz="1400">
              <a:effectLst/>
              <a:latin typeface="+mn-ea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684668" y="3620230"/>
            <a:ext cx="1915909" cy="4082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>
                <a:solidFill>
                  <a:srgbClr val="268BD2"/>
                </a:solidFill>
                <a:latin typeface="Consolas" panose="020B0609020204030204" pitchFamily="49" charset="0"/>
              </a:rPr>
              <a:t>resnet_graph</a:t>
            </a:r>
            <a:endParaRPr lang="en-US" altLang="ko-KR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2765988" y="3688373"/>
            <a:ext cx="5343525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400">
                <a:latin typeface="+mn-ea"/>
              </a:rPr>
              <a:t>residual net </a:t>
            </a:r>
            <a:r>
              <a:rPr lang="ko-KR" altLang="en-US" sz="1400">
                <a:latin typeface="+mn-ea"/>
              </a:rPr>
              <a:t>계층을 만드는 함수</a:t>
            </a:r>
            <a:endParaRPr lang="en-US" altLang="ko-KR" sz="1400">
              <a:effectLst/>
              <a:latin typeface="+mn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57655" y="4155550"/>
            <a:ext cx="961239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_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C2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C3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C4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C5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resnet_graph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input_image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config.</a:t>
            </a:r>
            <a:r>
              <a:rPr lang="en-US" altLang="ko-KR" sz="1600">
                <a:solidFill>
                  <a:srgbClr val="CB4B16"/>
                </a:solidFill>
                <a:latin typeface="Consolas" panose="020B0609020204030204" pitchFamily="49" charset="0"/>
              </a:rPr>
              <a:t>BACKBONE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                               stage5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B58900"/>
                </a:solidFill>
                <a:latin typeface="Consolas" panose="020B0609020204030204" pitchFamily="49" charset="0"/>
              </a:rPr>
              <a:t>True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train_bn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config.</a:t>
            </a:r>
            <a:r>
              <a:rPr lang="en-US" altLang="ko-KR" sz="1600">
                <a:solidFill>
                  <a:srgbClr val="CB4B16"/>
                </a:solidFill>
                <a:latin typeface="Consolas" panose="020B0609020204030204" pitchFamily="49" charset="0"/>
              </a:rPr>
              <a:t>TRAIN_BN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  <a:endParaRPr lang="en-US" altLang="ko-KR" sz="1600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512035" y="4860597"/>
            <a:ext cx="913886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>
                <a:latin typeface="+mn-ea"/>
              </a:rPr>
              <a:t>residual net</a:t>
            </a:r>
            <a:r>
              <a:rPr lang="ko-KR" altLang="en-US" sz="1400">
                <a:latin typeface="+mn-ea"/>
              </a:rPr>
              <a:t> 계층을 만드는 것으로 </a:t>
            </a:r>
            <a:r>
              <a:rPr lang="en-US" altLang="ko-KR" sz="1400">
                <a:latin typeface="+mn-ea"/>
              </a:rPr>
              <a:t>BACKBON</a:t>
            </a:r>
            <a:r>
              <a:rPr lang="ko-KR" altLang="en-US" sz="1400">
                <a:latin typeface="+mn-ea"/>
              </a:rPr>
              <a:t>에 이름이</a:t>
            </a:r>
            <a:r>
              <a:rPr lang="en-US" altLang="ko-KR" sz="1400">
                <a:latin typeface="+mn-ea"/>
              </a:rPr>
              <a:t>,</a:t>
            </a:r>
            <a:r>
              <a:rPr lang="ko-KR" altLang="en-US" sz="1400">
                <a:latin typeface="+mn-ea"/>
              </a:rPr>
              <a:t> </a:t>
            </a:r>
            <a:r>
              <a:rPr lang="en-US" altLang="ko-KR" sz="1400">
                <a:latin typeface="+mn-ea"/>
              </a:rPr>
              <a:t>state5</a:t>
            </a:r>
            <a:r>
              <a:rPr lang="ko-KR" altLang="en-US" sz="1400">
                <a:latin typeface="+mn-ea"/>
              </a:rPr>
              <a:t>까지 사용여부</a:t>
            </a:r>
            <a:r>
              <a:rPr lang="en-US" altLang="ko-KR" sz="1400">
                <a:latin typeface="+mn-ea"/>
              </a:rPr>
              <a:t>,</a:t>
            </a:r>
            <a:r>
              <a:rPr lang="ko-KR" altLang="en-US" sz="1400">
                <a:latin typeface="+mn-ea"/>
              </a:rPr>
              <a:t> </a:t>
            </a:r>
            <a:r>
              <a:rPr lang="en-US" altLang="ko-KR" sz="1400">
                <a:latin typeface="+mn-ea"/>
              </a:rPr>
              <a:t>batch normalization freeze </a:t>
            </a:r>
            <a:r>
              <a:rPr lang="ko-KR" altLang="en-US" sz="1400">
                <a:latin typeface="+mn-ea"/>
              </a:rPr>
              <a:t>사용 여부이다</a:t>
            </a:r>
            <a:r>
              <a:rPr lang="en-US" altLang="ko-KR" sz="1400">
                <a:latin typeface="+mn-ea"/>
              </a:rPr>
              <a:t>.</a:t>
            </a:r>
            <a:r>
              <a:rPr lang="ko-KR" altLang="en-US" sz="1400">
                <a:latin typeface="+mn-ea"/>
              </a:rPr>
              <a:t> </a:t>
            </a:r>
            <a:r>
              <a:rPr lang="en-US" altLang="ko-KR" sz="1400">
                <a:effectLst/>
                <a:latin typeface="+mn-ea"/>
              </a:rPr>
              <a:t>C1 ~ C5</a:t>
            </a:r>
            <a:r>
              <a:rPr lang="ko-KR" altLang="en-US" sz="1400">
                <a:effectLst/>
                <a:latin typeface="+mn-ea"/>
              </a:rPr>
              <a:t>까지는 각 </a:t>
            </a:r>
            <a:r>
              <a:rPr lang="en-US" altLang="ko-KR" sz="1400">
                <a:latin typeface="+mn-ea"/>
              </a:rPr>
              <a:t>stage</a:t>
            </a:r>
            <a:r>
              <a:rPr lang="ko-KR" altLang="en-US" sz="1400">
                <a:latin typeface="+mn-ea"/>
              </a:rPr>
              <a:t>에서의 레이어 값을 볼 수있게 했다</a:t>
            </a:r>
            <a:r>
              <a:rPr lang="en-US" altLang="ko-KR" sz="1400">
                <a:latin typeface="+mn-ea"/>
              </a:rPr>
              <a:t>.</a:t>
            </a:r>
            <a:endParaRPr lang="en-US" altLang="ko-KR" sz="1400">
              <a:effectLst/>
              <a:latin typeface="+mn-ea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512034" y="5504089"/>
            <a:ext cx="913886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>
                <a:solidFill>
                  <a:srgbClr val="FF0000"/>
                </a:solidFill>
                <a:effectLst/>
                <a:latin typeface="+mn-ea"/>
              </a:rPr>
              <a:t>☞ </a:t>
            </a:r>
            <a:r>
              <a:rPr lang="en-US" altLang="ko-KR" sz="1400">
                <a:solidFill>
                  <a:srgbClr val="FF0000"/>
                </a:solidFill>
                <a:effectLst/>
                <a:latin typeface="+mn-ea"/>
              </a:rPr>
              <a:t>keras</a:t>
            </a:r>
            <a:r>
              <a:rPr lang="ko-KR" altLang="en-US" sz="1400">
                <a:solidFill>
                  <a:srgbClr val="FF0000"/>
                </a:solidFill>
                <a:effectLst/>
                <a:latin typeface="+mn-ea"/>
              </a:rPr>
              <a:t>에서 기본적으로 제공되는 </a:t>
            </a:r>
            <a:r>
              <a:rPr lang="en-US" altLang="ko-KR" sz="1400">
                <a:solidFill>
                  <a:srgbClr val="FF0000"/>
                </a:solidFill>
                <a:effectLst/>
                <a:latin typeface="+mn-ea"/>
              </a:rPr>
              <a:t>resNet</a:t>
            </a:r>
            <a:r>
              <a:rPr lang="ko-KR" altLang="en-US" sz="1400">
                <a:solidFill>
                  <a:srgbClr val="FF0000"/>
                </a:solidFill>
                <a:effectLst/>
                <a:latin typeface="+mn-ea"/>
              </a:rPr>
              <a:t>을 사용하지 않고 </a:t>
            </a:r>
            <a:r>
              <a:rPr lang="ko-KR" altLang="en-US" sz="1400">
                <a:solidFill>
                  <a:srgbClr val="FF0000"/>
                </a:solidFill>
                <a:latin typeface="+mn-ea"/>
              </a:rPr>
              <a:t>직접 레이어를 만들었는데</a:t>
            </a:r>
            <a:r>
              <a:rPr lang="en-US" altLang="ko-KR" sz="1400">
                <a:solidFill>
                  <a:srgbClr val="FF0000"/>
                </a:solidFill>
                <a:latin typeface="+mn-ea"/>
              </a:rPr>
              <a:t>,</a:t>
            </a:r>
            <a:r>
              <a:rPr lang="ko-KR" altLang="en-US" sz="1400">
                <a:solidFill>
                  <a:srgbClr val="FF0000"/>
                </a:solidFill>
                <a:latin typeface="+mn-ea"/>
              </a:rPr>
              <a:t> 이부분이 어떤 차이가 있는지 확인 해볼 필요가 있다</a:t>
            </a:r>
            <a:r>
              <a:rPr lang="en-US" altLang="ko-KR" sz="1400">
                <a:solidFill>
                  <a:srgbClr val="FF0000"/>
                </a:solidFill>
                <a:latin typeface="+mn-ea"/>
              </a:rPr>
              <a:t>.</a:t>
            </a:r>
            <a:endParaRPr lang="en-US" altLang="ko-KR" sz="1400">
              <a:solidFill>
                <a:srgbClr val="FF0000"/>
              </a:solidFill>
              <a:effectLst/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53081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1277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/>
              <a:t>utils.py</a:t>
            </a:r>
            <a:endParaRPr lang="ko-KR" altLang="en-US" sz="2800" b="1" dirty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218074" y="1127908"/>
            <a:ext cx="6620047" cy="44599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b="1"/>
              <a:t>def</a:t>
            </a:r>
            <a:r>
              <a:rPr lang="en-US" altLang="ko-KR"/>
              <a:t> batch_slice(inputs, graph_fn, batch_size, names=None):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359378" y="1612147"/>
            <a:ext cx="8874075" cy="60170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b="1" dirty="0">
                <a:solidFill>
                  <a:srgbClr val="93A1A1"/>
                </a:solidFill>
                <a:latin typeface="Consolas" panose="020B0609020204030204" pitchFamily="49" charset="0"/>
              </a:rPr>
              <a:t>def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 err="1">
                <a:solidFill>
                  <a:srgbClr val="268BD2"/>
                </a:solidFill>
                <a:latin typeface="Consolas" panose="020B0609020204030204" pitchFamily="49" charset="0"/>
              </a:rPr>
              <a:t>batch_slice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(inputs, </a:t>
            </a:r>
            <a:r>
              <a:rPr lang="en-US" altLang="ko-KR" sz="1100" dirty="0" err="1">
                <a:solidFill>
                  <a:srgbClr val="BBBBBB"/>
                </a:solidFill>
                <a:latin typeface="Consolas" panose="020B0609020204030204" pitchFamily="49" charset="0"/>
              </a:rPr>
              <a:t>graph_fn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100" dirty="0" err="1">
                <a:solidFill>
                  <a:srgbClr val="BBBBBB"/>
                </a:solidFill>
                <a:latin typeface="Consolas" panose="020B0609020204030204" pitchFamily="49" charset="0"/>
              </a:rPr>
              <a:t>batch_size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, names</a:t>
            </a:r>
            <a:r>
              <a:rPr lang="en-US" altLang="ko-KR" sz="1100" dirty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dirty="0">
                <a:solidFill>
                  <a:srgbClr val="B58900"/>
                </a:solidFill>
                <a:latin typeface="Consolas" panose="020B0609020204030204" pitchFamily="49" charset="0"/>
              </a:rPr>
              <a:t>None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100" dirty="0">
                <a:solidFill>
                  <a:srgbClr val="2AA198"/>
                </a:solidFill>
                <a:latin typeface="Consolas" panose="020B0609020204030204" pitchFamily="49" charset="0"/>
              </a:rPr>
              <a:t>"""Splits inputs into slices and feeds each slice to a copy of the given</a:t>
            </a:r>
            <a:endParaRPr lang="en-US" altLang="ko-KR" sz="1100" dirty="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2AA198"/>
                </a:solidFill>
                <a:latin typeface="Consolas" panose="020B0609020204030204" pitchFamily="49" charset="0"/>
              </a:rPr>
              <a:t>    computation graph and then combines the results. It allows you to run a</a:t>
            </a:r>
            <a:endParaRPr lang="en-US" altLang="ko-KR" sz="1100" dirty="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2AA198"/>
                </a:solidFill>
                <a:latin typeface="Consolas" panose="020B0609020204030204" pitchFamily="49" charset="0"/>
              </a:rPr>
              <a:t>    graph on a batch of inputs even if the graph is written to support one</a:t>
            </a:r>
            <a:endParaRPr lang="en-US" altLang="ko-KR" sz="1100" dirty="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2AA198"/>
                </a:solidFill>
                <a:latin typeface="Consolas" panose="020B0609020204030204" pitchFamily="49" charset="0"/>
              </a:rPr>
              <a:t>    instance only.</a:t>
            </a:r>
            <a:endParaRPr lang="en-US" altLang="ko-KR" sz="1100" dirty="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/>
            </a:r>
            <a:b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</a:br>
            <a:r>
              <a:rPr lang="en-US" altLang="ko-KR" sz="1100" dirty="0">
                <a:solidFill>
                  <a:srgbClr val="2AA198"/>
                </a:solidFill>
                <a:latin typeface="Consolas" panose="020B0609020204030204" pitchFamily="49" charset="0"/>
              </a:rPr>
              <a:t>    inputs: list of tensors. All must have the same first dimension length</a:t>
            </a:r>
            <a:endParaRPr lang="en-US" altLang="ko-KR" sz="1100" dirty="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2AA198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100" dirty="0" err="1">
                <a:solidFill>
                  <a:srgbClr val="2AA198"/>
                </a:solidFill>
                <a:latin typeface="Consolas" panose="020B0609020204030204" pitchFamily="49" charset="0"/>
              </a:rPr>
              <a:t>graph_fn</a:t>
            </a:r>
            <a:r>
              <a:rPr lang="en-US" altLang="ko-KR" sz="1100" dirty="0">
                <a:solidFill>
                  <a:srgbClr val="2AA198"/>
                </a:solidFill>
                <a:latin typeface="Consolas" panose="020B0609020204030204" pitchFamily="49" charset="0"/>
              </a:rPr>
              <a:t>: A function that returns a TF tensor that's part of a graph.</a:t>
            </a:r>
            <a:endParaRPr lang="en-US" altLang="ko-KR" sz="1100" dirty="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2AA198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100" dirty="0" err="1">
                <a:solidFill>
                  <a:srgbClr val="2AA198"/>
                </a:solidFill>
                <a:latin typeface="Consolas" panose="020B0609020204030204" pitchFamily="49" charset="0"/>
              </a:rPr>
              <a:t>batch_size</a:t>
            </a:r>
            <a:r>
              <a:rPr lang="en-US" altLang="ko-KR" sz="1100" dirty="0">
                <a:solidFill>
                  <a:srgbClr val="2AA198"/>
                </a:solidFill>
                <a:latin typeface="Consolas" panose="020B0609020204030204" pitchFamily="49" charset="0"/>
              </a:rPr>
              <a:t>: number of slices to divide the data into.</a:t>
            </a:r>
            <a:endParaRPr lang="en-US" altLang="ko-KR" sz="1100" dirty="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2AA198"/>
                </a:solidFill>
                <a:latin typeface="Consolas" panose="020B0609020204030204" pitchFamily="49" charset="0"/>
              </a:rPr>
              <a:t>    names: If provided, assigns names to the resulting tensors.</a:t>
            </a:r>
            <a:endParaRPr lang="en-US" altLang="ko-KR" sz="1100" dirty="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2AA198"/>
                </a:solidFill>
                <a:latin typeface="Consolas" panose="020B0609020204030204" pitchFamily="49" charset="0"/>
              </a:rPr>
              <a:t>    """</a:t>
            </a:r>
            <a:endParaRPr lang="en-US" altLang="ko-KR" sz="1100" dirty="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100" dirty="0">
                <a:solidFill>
                  <a:srgbClr val="859900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>
                <a:solidFill>
                  <a:srgbClr val="859900"/>
                </a:solidFill>
                <a:latin typeface="Consolas" panose="020B0609020204030204" pitchFamily="49" charset="0"/>
              </a:rPr>
              <a:t>not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 err="1">
                <a:solidFill>
                  <a:srgbClr val="268BD2"/>
                </a:solidFill>
                <a:latin typeface="Consolas" panose="020B0609020204030204" pitchFamily="49" charset="0"/>
              </a:rPr>
              <a:t>isinstance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(inputs, </a:t>
            </a:r>
            <a:r>
              <a:rPr lang="en-US" altLang="ko-KR" sz="1100" dirty="0">
                <a:solidFill>
                  <a:srgbClr val="CB4B16"/>
                </a:solidFill>
                <a:latin typeface="Consolas" panose="020B0609020204030204" pitchFamily="49" charset="0"/>
              </a:rPr>
              <a:t>list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       inputs </a:t>
            </a:r>
            <a:r>
              <a:rPr lang="en-US" altLang="ko-KR" sz="1100" dirty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[inputs]</a:t>
            </a:r>
          </a:p>
          <a:p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/>
            </a:r>
            <a:b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</a:b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100" dirty="0">
                <a:solidFill>
                  <a:srgbClr val="268BD2"/>
                </a:solidFill>
                <a:latin typeface="Consolas" panose="020B0609020204030204" pitchFamily="49" charset="0"/>
              </a:rPr>
              <a:t>outputs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[]</a:t>
            </a:r>
          </a:p>
          <a:p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100" dirty="0">
                <a:solidFill>
                  <a:srgbClr val="859900"/>
                </a:solidFill>
                <a:latin typeface="Consolas" panose="020B0609020204030204" pitchFamily="49" charset="0"/>
              </a:rPr>
              <a:t>for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 err="1">
                <a:solidFill>
                  <a:srgbClr val="268BD2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>
                <a:solidFill>
                  <a:srgbClr val="859900"/>
                </a:solidFill>
                <a:latin typeface="Consolas" panose="020B0609020204030204" pitchFamily="49" charset="0"/>
              </a:rPr>
              <a:t>in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>
                <a:solidFill>
                  <a:srgbClr val="CB4B16"/>
                </a:solidFill>
                <a:latin typeface="Consolas" panose="020B0609020204030204" pitchFamily="49" charset="0"/>
              </a:rPr>
              <a:t>range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dirty="0" err="1">
                <a:solidFill>
                  <a:srgbClr val="BBBBBB"/>
                </a:solidFill>
                <a:latin typeface="Consolas" panose="020B0609020204030204" pitchFamily="49" charset="0"/>
              </a:rPr>
              <a:t>batch_size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1100" dirty="0" err="1">
                <a:solidFill>
                  <a:srgbClr val="268BD2"/>
                </a:solidFill>
                <a:latin typeface="Consolas" panose="020B0609020204030204" pitchFamily="49" charset="0"/>
              </a:rPr>
              <a:t>inputs_slice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[</a:t>
            </a:r>
            <a:r>
              <a:rPr lang="en-US" altLang="ko-KR" sz="1100" dirty="0">
                <a:solidFill>
                  <a:srgbClr val="268BD2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100" dirty="0" err="1">
                <a:solidFill>
                  <a:srgbClr val="268BD2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] </a:t>
            </a:r>
            <a:r>
              <a:rPr lang="en-US" altLang="ko-KR" sz="1100" dirty="0">
                <a:solidFill>
                  <a:srgbClr val="859900"/>
                </a:solidFill>
                <a:latin typeface="Consolas" panose="020B0609020204030204" pitchFamily="49" charset="0"/>
              </a:rPr>
              <a:t>for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>
                <a:solidFill>
                  <a:srgbClr val="268BD2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>
                <a:solidFill>
                  <a:srgbClr val="859900"/>
                </a:solidFill>
                <a:latin typeface="Consolas" panose="020B0609020204030204" pitchFamily="49" charset="0"/>
              </a:rPr>
              <a:t>in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inputs]</a:t>
            </a:r>
          </a:p>
          <a:p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1100" dirty="0" err="1">
                <a:solidFill>
                  <a:srgbClr val="268BD2"/>
                </a:solidFill>
                <a:latin typeface="Consolas" panose="020B0609020204030204" pitchFamily="49" charset="0"/>
              </a:rPr>
              <a:t>output_slice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 err="1">
                <a:solidFill>
                  <a:srgbClr val="BBBBBB"/>
                </a:solidFill>
                <a:latin typeface="Consolas" panose="020B0609020204030204" pitchFamily="49" charset="0"/>
              </a:rPr>
              <a:t>graph_fn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dirty="0">
                <a:solidFill>
                  <a:srgbClr val="859900"/>
                </a:solidFill>
                <a:latin typeface="Consolas" panose="020B0609020204030204" pitchFamily="49" charset="0"/>
              </a:rPr>
              <a:t>*</a:t>
            </a:r>
            <a:r>
              <a:rPr lang="en-US" altLang="ko-KR" sz="1100" dirty="0" err="1">
                <a:solidFill>
                  <a:srgbClr val="268BD2"/>
                </a:solidFill>
                <a:latin typeface="Consolas" panose="020B0609020204030204" pitchFamily="49" charset="0"/>
              </a:rPr>
              <a:t>inputs_slice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1100" dirty="0">
                <a:solidFill>
                  <a:srgbClr val="859900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>
                <a:solidFill>
                  <a:srgbClr val="859900"/>
                </a:solidFill>
                <a:latin typeface="Consolas" panose="020B0609020204030204" pitchFamily="49" charset="0"/>
              </a:rPr>
              <a:t>not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 err="1">
                <a:solidFill>
                  <a:srgbClr val="268BD2"/>
                </a:solidFill>
                <a:latin typeface="Consolas" panose="020B0609020204030204" pitchFamily="49" charset="0"/>
              </a:rPr>
              <a:t>isinstance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dirty="0" err="1">
                <a:solidFill>
                  <a:srgbClr val="268BD2"/>
                </a:solidFill>
                <a:latin typeface="Consolas" panose="020B0609020204030204" pitchFamily="49" charset="0"/>
              </a:rPr>
              <a:t>output_slice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, (</a:t>
            </a:r>
            <a:r>
              <a:rPr lang="en-US" altLang="ko-KR" sz="1100" dirty="0">
                <a:solidFill>
                  <a:srgbClr val="CB4B16"/>
                </a:solidFill>
                <a:latin typeface="Consolas" panose="020B0609020204030204" pitchFamily="49" charset="0"/>
              </a:rPr>
              <a:t>tuple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100" dirty="0">
                <a:solidFill>
                  <a:srgbClr val="CB4B16"/>
                </a:solidFill>
                <a:latin typeface="Consolas" panose="020B0609020204030204" pitchFamily="49" charset="0"/>
              </a:rPr>
              <a:t>list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)):</a:t>
            </a:r>
          </a:p>
          <a:p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</a:t>
            </a:r>
            <a:r>
              <a:rPr lang="en-US" altLang="ko-KR" sz="1100" dirty="0" err="1">
                <a:solidFill>
                  <a:srgbClr val="268BD2"/>
                </a:solidFill>
                <a:latin typeface="Consolas" panose="020B0609020204030204" pitchFamily="49" charset="0"/>
              </a:rPr>
              <a:t>output_slice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[</a:t>
            </a:r>
            <a:r>
              <a:rPr lang="en-US" altLang="ko-KR" sz="1100" dirty="0" err="1">
                <a:solidFill>
                  <a:srgbClr val="268BD2"/>
                </a:solidFill>
                <a:latin typeface="Consolas" panose="020B0609020204030204" pitchFamily="49" charset="0"/>
              </a:rPr>
              <a:t>output_slice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1100" dirty="0" err="1">
                <a:solidFill>
                  <a:srgbClr val="268BD2"/>
                </a:solidFill>
                <a:latin typeface="Consolas" panose="020B0609020204030204" pitchFamily="49" charset="0"/>
              </a:rPr>
              <a:t>outputs</a:t>
            </a:r>
            <a:r>
              <a:rPr lang="en-US" altLang="ko-KR" sz="1100" dirty="0" err="1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 dirty="0" err="1">
                <a:solidFill>
                  <a:srgbClr val="268BD2"/>
                </a:solidFill>
                <a:latin typeface="Consolas" panose="020B0609020204030204" pitchFamily="49" charset="0"/>
              </a:rPr>
              <a:t>append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dirty="0" err="1">
                <a:solidFill>
                  <a:srgbClr val="268BD2"/>
                </a:solidFill>
                <a:latin typeface="Consolas" panose="020B0609020204030204" pitchFamily="49" charset="0"/>
              </a:rPr>
              <a:t>output_slice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100" i="1" dirty="0">
                <a:solidFill>
                  <a:srgbClr val="657B83"/>
                </a:solidFill>
                <a:latin typeface="Consolas" panose="020B0609020204030204" pitchFamily="49" charset="0"/>
              </a:rPr>
              <a:t># Change outputs from a list of slices where each is</a:t>
            </a:r>
            <a:endParaRPr lang="en-US" altLang="ko-KR" sz="1100" dirty="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100" i="1" dirty="0">
                <a:solidFill>
                  <a:srgbClr val="657B83"/>
                </a:solidFill>
                <a:latin typeface="Consolas" panose="020B0609020204030204" pitchFamily="49" charset="0"/>
              </a:rPr>
              <a:t># a list of outputs to a list of outputs and each has</a:t>
            </a:r>
            <a:endParaRPr lang="en-US" altLang="ko-KR" sz="1100" dirty="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100" i="1" dirty="0">
                <a:solidFill>
                  <a:srgbClr val="657B83"/>
                </a:solidFill>
                <a:latin typeface="Consolas" panose="020B0609020204030204" pitchFamily="49" charset="0"/>
              </a:rPr>
              <a:t># a list of slices</a:t>
            </a:r>
            <a:endParaRPr lang="en-US" altLang="ko-KR" sz="1100" dirty="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100" dirty="0">
                <a:solidFill>
                  <a:srgbClr val="268BD2"/>
                </a:solidFill>
                <a:latin typeface="Consolas" panose="020B0609020204030204" pitchFamily="49" charset="0"/>
              </a:rPr>
              <a:t>outputs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>
                <a:solidFill>
                  <a:srgbClr val="CB4B16"/>
                </a:solidFill>
                <a:latin typeface="Consolas" panose="020B0609020204030204" pitchFamily="49" charset="0"/>
              </a:rPr>
              <a:t>list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dirty="0">
                <a:solidFill>
                  <a:srgbClr val="CB4B16"/>
                </a:solidFill>
                <a:latin typeface="Consolas" panose="020B0609020204030204" pitchFamily="49" charset="0"/>
              </a:rPr>
              <a:t>zip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dirty="0">
                <a:solidFill>
                  <a:srgbClr val="859900"/>
                </a:solidFill>
                <a:latin typeface="Consolas" panose="020B0609020204030204" pitchFamily="49" charset="0"/>
              </a:rPr>
              <a:t>*</a:t>
            </a:r>
            <a:r>
              <a:rPr lang="en-US" altLang="ko-KR" sz="1100" dirty="0">
                <a:solidFill>
                  <a:srgbClr val="268BD2"/>
                </a:solidFill>
                <a:latin typeface="Consolas" panose="020B0609020204030204" pitchFamily="49" charset="0"/>
              </a:rPr>
              <a:t>outputs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))</a:t>
            </a:r>
          </a:p>
          <a:p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/>
            </a:r>
            <a:b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</a:b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100" dirty="0">
                <a:solidFill>
                  <a:srgbClr val="859900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names </a:t>
            </a:r>
            <a:r>
              <a:rPr lang="en-US" altLang="ko-KR" sz="1100" dirty="0">
                <a:solidFill>
                  <a:srgbClr val="859900"/>
                </a:solidFill>
                <a:latin typeface="Consolas" panose="020B0609020204030204" pitchFamily="49" charset="0"/>
              </a:rPr>
              <a:t>is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>
                <a:solidFill>
                  <a:srgbClr val="B58900"/>
                </a:solidFill>
                <a:latin typeface="Consolas" panose="020B0609020204030204" pitchFamily="49" charset="0"/>
              </a:rPr>
              <a:t>None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       names </a:t>
            </a:r>
            <a:r>
              <a:rPr lang="en-US" altLang="ko-KR" sz="1100" dirty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[</a:t>
            </a:r>
            <a:r>
              <a:rPr lang="en-US" altLang="ko-KR" sz="1100" dirty="0">
                <a:solidFill>
                  <a:srgbClr val="B58900"/>
                </a:solidFill>
                <a:latin typeface="Consolas" panose="020B0609020204030204" pitchFamily="49" charset="0"/>
              </a:rPr>
              <a:t>None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] </a:t>
            </a:r>
            <a:r>
              <a:rPr lang="en-US" altLang="ko-KR" sz="1100" dirty="0">
                <a:solidFill>
                  <a:srgbClr val="859900"/>
                </a:solidFill>
                <a:latin typeface="Consolas" panose="020B0609020204030204" pitchFamily="49" charset="0"/>
              </a:rPr>
              <a:t>*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 err="1">
                <a:solidFill>
                  <a:srgbClr val="268BD2"/>
                </a:solidFill>
                <a:latin typeface="Consolas" panose="020B0609020204030204" pitchFamily="49" charset="0"/>
              </a:rPr>
              <a:t>len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dirty="0">
                <a:solidFill>
                  <a:srgbClr val="268BD2"/>
                </a:solidFill>
                <a:latin typeface="Consolas" panose="020B0609020204030204" pitchFamily="49" charset="0"/>
              </a:rPr>
              <a:t>outputs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/>
            </a:r>
            <a:b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</a:b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100" dirty="0">
                <a:solidFill>
                  <a:srgbClr val="268BD2"/>
                </a:solidFill>
                <a:latin typeface="Consolas" panose="020B0609020204030204" pitchFamily="49" charset="0"/>
              </a:rPr>
              <a:t>result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[</a:t>
            </a:r>
            <a:r>
              <a:rPr lang="en-US" altLang="ko-KR" sz="1100" dirty="0" err="1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100" dirty="0" err="1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 dirty="0" err="1">
                <a:solidFill>
                  <a:srgbClr val="268BD2"/>
                </a:solidFill>
                <a:latin typeface="Consolas" panose="020B0609020204030204" pitchFamily="49" charset="0"/>
              </a:rPr>
              <a:t>stack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dirty="0">
                <a:solidFill>
                  <a:srgbClr val="268BD2"/>
                </a:solidFill>
                <a:latin typeface="Consolas" panose="020B0609020204030204" pitchFamily="49" charset="0"/>
              </a:rPr>
              <a:t>o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, axis</a:t>
            </a:r>
            <a:r>
              <a:rPr lang="en-US" altLang="ko-KR" sz="1100" dirty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dirty="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, name</a:t>
            </a:r>
            <a:r>
              <a:rPr lang="en-US" altLang="ko-KR" sz="1100" dirty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dirty="0">
                <a:solidFill>
                  <a:srgbClr val="268BD2"/>
                </a:solidFill>
                <a:latin typeface="Consolas" panose="020B0609020204030204" pitchFamily="49" charset="0"/>
              </a:rPr>
              <a:t>n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</a:t>
            </a:r>
            <a:r>
              <a:rPr lang="en-US" altLang="ko-KR" sz="1100" dirty="0">
                <a:solidFill>
                  <a:srgbClr val="859900"/>
                </a:solidFill>
                <a:latin typeface="Consolas" panose="020B0609020204030204" pitchFamily="49" charset="0"/>
              </a:rPr>
              <a:t>for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>
                <a:solidFill>
                  <a:srgbClr val="268BD2"/>
                </a:solidFill>
                <a:latin typeface="Consolas" panose="020B0609020204030204" pitchFamily="49" charset="0"/>
              </a:rPr>
              <a:t>o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100" dirty="0">
                <a:solidFill>
                  <a:srgbClr val="268BD2"/>
                </a:solidFill>
                <a:latin typeface="Consolas" panose="020B0609020204030204" pitchFamily="49" charset="0"/>
              </a:rPr>
              <a:t>n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>
                <a:solidFill>
                  <a:srgbClr val="859900"/>
                </a:solidFill>
                <a:latin typeface="Consolas" panose="020B0609020204030204" pitchFamily="49" charset="0"/>
              </a:rPr>
              <a:t>in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>
                <a:solidFill>
                  <a:srgbClr val="CB4B16"/>
                </a:solidFill>
                <a:latin typeface="Consolas" panose="020B0609020204030204" pitchFamily="49" charset="0"/>
              </a:rPr>
              <a:t>zip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dirty="0">
                <a:solidFill>
                  <a:srgbClr val="268BD2"/>
                </a:solidFill>
                <a:latin typeface="Consolas" panose="020B0609020204030204" pitchFamily="49" charset="0"/>
              </a:rPr>
              <a:t>outputs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, names)]</a:t>
            </a:r>
          </a:p>
          <a:p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100" dirty="0">
                <a:solidFill>
                  <a:srgbClr val="859900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 err="1">
                <a:solidFill>
                  <a:srgbClr val="268BD2"/>
                </a:solidFill>
                <a:latin typeface="Consolas" panose="020B0609020204030204" pitchFamily="49" charset="0"/>
              </a:rPr>
              <a:t>len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dirty="0">
                <a:solidFill>
                  <a:srgbClr val="268BD2"/>
                </a:solidFill>
                <a:latin typeface="Consolas" panose="020B0609020204030204" pitchFamily="49" charset="0"/>
              </a:rPr>
              <a:t>result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) </a:t>
            </a:r>
            <a:r>
              <a:rPr lang="en-US" altLang="ko-KR" sz="1100" dirty="0">
                <a:solidFill>
                  <a:srgbClr val="859900"/>
                </a:solidFill>
                <a:latin typeface="Consolas" panose="020B0609020204030204" pitchFamily="49" charset="0"/>
              </a:rPr>
              <a:t>==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1100" dirty="0">
                <a:solidFill>
                  <a:srgbClr val="268BD2"/>
                </a:solidFill>
                <a:latin typeface="Consolas" panose="020B0609020204030204" pitchFamily="49" charset="0"/>
              </a:rPr>
              <a:t>result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>
                <a:solidFill>
                  <a:srgbClr val="268BD2"/>
                </a:solidFill>
                <a:latin typeface="Consolas" panose="020B0609020204030204" pitchFamily="49" charset="0"/>
              </a:rPr>
              <a:t>result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100" dirty="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/>
            </a:r>
            <a:b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</a:b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100" dirty="0">
                <a:solidFill>
                  <a:srgbClr val="859900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>
                <a:solidFill>
                  <a:srgbClr val="268BD2"/>
                </a:solidFill>
                <a:latin typeface="Consolas" panose="020B0609020204030204" pitchFamily="49" charset="0"/>
              </a:rPr>
              <a:t>result</a:t>
            </a:r>
            <a:endParaRPr lang="en-US" altLang="ko-KR" sz="1100" b="0" dirty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375715" y="5699257"/>
            <a:ext cx="2604329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dirty="0" err="1"/>
              <a:t>IPdb</a:t>
            </a:r>
            <a:r>
              <a:rPr lang="ko-KR" altLang="en-US" sz="1100" dirty="0"/>
              <a:t> [3]: </a:t>
            </a:r>
            <a:r>
              <a:rPr lang="ko-KR" altLang="en-US" sz="1100" dirty="0" err="1"/>
              <a:t>names</a:t>
            </a:r>
            <a:r>
              <a:rPr lang="ko-KR" altLang="en-US" sz="1100" dirty="0"/>
              <a:t> = [</a:t>
            </a:r>
            <a:r>
              <a:rPr lang="ko-KR" altLang="en-US" sz="1100" dirty="0" err="1"/>
              <a:t>None</a:t>
            </a:r>
            <a:r>
              <a:rPr lang="ko-KR" altLang="en-US" sz="1100" dirty="0"/>
              <a:t>] * 4</a:t>
            </a:r>
          </a:p>
          <a:p>
            <a:endParaRPr lang="ko-KR" altLang="en-US" sz="1100" dirty="0"/>
          </a:p>
          <a:p>
            <a:r>
              <a:rPr lang="ko-KR" altLang="en-US" sz="1100" dirty="0" err="1"/>
              <a:t>IPdb</a:t>
            </a:r>
            <a:r>
              <a:rPr lang="ko-KR" altLang="en-US" sz="1100" dirty="0"/>
              <a:t> [4]: </a:t>
            </a:r>
            <a:r>
              <a:rPr lang="ko-KR" altLang="en-US" sz="1100" dirty="0" err="1"/>
              <a:t>names</a:t>
            </a:r>
            <a:endParaRPr lang="ko-KR" altLang="en-US" sz="1100" dirty="0"/>
          </a:p>
          <a:p>
            <a:r>
              <a:rPr lang="ko-KR" altLang="en-US" sz="1100" dirty="0"/>
              <a:t>[</a:t>
            </a:r>
            <a:r>
              <a:rPr lang="ko-KR" altLang="en-US" sz="1100" dirty="0" err="1"/>
              <a:t>None</a:t>
            </a:r>
            <a:r>
              <a:rPr lang="ko-KR" altLang="en-US" sz="1100" dirty="0"/>
              <a:t>, </a:t>
            </a:r>
            <a:r>
              <a:rPr lang="ko-KR" altLang="en-US" sz="1100" dirty="0" err="1"/>
              <a:t>None</a:t>
            </a:r>
            <a:r>
              <a:rPr lang="ko-KR" altLang="en-US" sz="1100" dirty="0"/>
              <a:t>, </a:t>
            </a:r>
            <a:r>
              <a:rPr lang="ko-KR" altLang="en-US" sz="1100" dirty="0" err="1"/>
              <a:t>None</a:t>
            </a:r>
            <a:r>
              <a:rPr lang="ko-KR" altLang="en-US" sz="1100" dirty="0"/>
              <a:t>, </a:t>
            </a:r>
            <a:r>
              <a:rPr lang="ko-KR" altLang="en-US" sz="1100" dirty="0" err="1"/>
              <a:t>None</a:t>
            </a:r>
            <a:r>
              <a:rPr lang="ko-KR" altLang="en-US" sz="1100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564149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1277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/>
              <a:t>utils.py</a:t>
            </a:r>
            <a:endParaRPr lang="ko-KR" altLang="en-US" sz="2800" b="1" dirty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218075" y="1127908"/>
            <a:ext cx="4208152" cy="44599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b="1"/>
              <a:t>class</a:t>
            </a:r>
            <a:r>
              <a:rPr lang="en-US" altLang="ko-KR"/>
              <a:t> DetectionTargetLayer(KE.Layer):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264457" y="1842167"/>
            <a:ext cx="6268865" cy="26314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b="1">
                <a:solidFill>
                  <a:srgbClr val="93A1A1"/>
                </a:solidFill>
                <a:latin typeface="Consolas" panose="020B0609020204030204" pitchFamily="49" charset="0"/>
              </a:rPr>
              <a:t>def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call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(self, inputs):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proposals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inputs[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gt_class_ids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inputs[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gt_boxes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inputs[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gt_masks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inputs[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/>
            </a:r>
            <a:b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</a:b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1100" i="1">
                <a:solidFill>
                  <a:srgbClr val="657B83"/>
                </a:solidFill>
                <a:latin typeface="Consolas" panose="020B0609020204030204" pitchFamily="49" charset="0"/>
              </a:rPr>
              <a:t># Slice the batch and run a graph for each slice</a:t>
            </a:r>
            <a:endParaRPr lang="en-US" altLang="ko-KR" sz="11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1100" i="1">
                <a:solidFill>
                  <a:srgbClr val="657B83"/>
                </a:solidFill>
                <a:latin typeface="Consolas" panose="020B0609020204030204" pitchFamily="49" charset="0"/>
              </a:rPr>
              <a:t># </a:t>
            </a:r>
            <a:r>
              <a:rPr lang="en-US" altLang="ko-KR" sz="1100" i="1">
                <a:solidFill>
                  <a:srgbClr val="859900"/>
                </a:solidFill>
                <a:latin typeface="Consolas" panose="020B0609020204030204" pitchFamily="49" charset="0"/>
              </a:rPr>
              <a:t>TODO</a:t>
            </a:r>
            <a:r>
              <a:rPr lang="en-US" altLang="ko-KR" sz="1100" i="1">
                <a:solidFill>
                  <a:srgbClr val="657B83"/>
                </a:solidFill>
                <a:latin typeface="Consolas" panose="020B0609020204030204" pitchFamily="49" charset="0"/>
              </a:rPr>
              <a:t>: Rename target_bbox to target_deltas for clarity</a:t>
            </a:r>
            <a:endParaRPr lang="en-US" altLang="ko-KR" sz="11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names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[</a:t>
            </a:r>
            <a:r>
              <a:rPr lang="en-US" altLang="ko-KR" sz="1100">
                <a:solidFill>
                  <a:srgbClr val="2AA198"/>
                </a:solidFill>
                <a:latin typeface="Consolas" panose="020B0609020204030204" pitchFamily="49" charset="0"/>
              </a:rPr>
              <a:t>"rois"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100">
                <a:solidFill>
                  <a:srgbClr val="2AA198"/>
                </a:solidFill>
                <a:latin typeface="Consolas" panose="020B0609020204030204" pitchFamily="49" charset="0"/>
              </a:rPr>
              <a:t>"target_class_ids"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100">
                <a:solidFill>
                  <a:srgbClr val="2AA198"/>
                </a:solidFill>
                <a:latin typeface="Consolas" panose="020B0609020204030204" pitchFamily="49" charset="0"/>
              </a:rPr>
              <a:t>"target_bbox"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100">
                <a:solidFill>
                  <a:srgbClr val="2AA198"/>
                </a:solidFill>
                <a:latin typeface="Consolas" panose="020B0609020204030204" pitchFamily="49" charset="0"/>
              </a:rPr>
              <a:t>"target_mask"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outputs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utils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batch_slice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[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proposals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gt_class_ids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gt_boxes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gt_masks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],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</a:t>
            </a:r>
            <a:r>
              <a:rPr lang="en-US" altLang="ko-KR" sz="1100" b="1">
                <a:solidFill>
                  <a:srgbClr val="93A1A1"/>
                </a:solidFill>
                <a:latin typeface="Consolas" panose="020B0609020204030204" pitchFamily="49" charset="0"/>
              </a:rPr>
              <a:t>lambda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w, x, y, z: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detection_targets_graph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  w, x, y, z,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config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),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config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IMAGES_PER_GPU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 names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names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outputs</a:t>
            </a:r>
            <a:endParaRPr lang="en-US" altLang="ko-KR" sz="1100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18074" y="4576272"/>
            <a:ext cx="6738729" cy="19543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b="1">
                <a:solidFill>
                  <a:srgbClr val="93A1A1"/>
                </a:solidFill>
                <a:latin typeface="Consolas" panose="020B0609020204030204" pitchFamily="49" charset="0"/>
              </a:rPr>
              <a:t>def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compute_output_shape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(self, input_shape):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[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(</a:t>
            </a:r>
            <a:r>
              <a:rPr lang="en-US" altLang="ko-KR" sz="1100">
                <a:solidFill>
                  <a:srgbClr val="B58900"/>
                </a:solidFill>
                <a:latin typeface="Consolas" panose="020B0609020204030204" pitchFamily="49" charset="0"/>
              </a:rPr>
              <a:t>None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config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TRAIN_ROIS_PER_IMAGE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4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),  </a:t>
            </a:r>
            <a:r>
              <a:rPr lang="en-US" altLang="ko-KR" sz="1100" i="1">
                <a:solidFill>
                  <a:srgbClr val="657B83"/>
                </a:solidFill>
                <a:latin typeface="Consolas" panose="020B0609020204030204" pitchFamily="49" charset="0"/>
              </a:rPr>
              <a:t># rois</a:t>
            </a:r>
            <a:endParaRPr lang="en-US" altLang="ko-KR" sz="11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(</a:t>
            </a:r>
            <a:r>
              <a:rPr lang="en-US" altLang="ko-KR" sz="1100">
                <a:solidFill>
                  <a:srgbClr val="B58900"/>
                </a:solidFill>
                <a:latin typeface="Consolas" panose="020B0609020204030204" pitchFamily="49" charset="0"/>
              </a:rPr>
              <a:t>None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config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TRAIN_ROIS_PER_IMAGE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),  </a:t>
            </a:r>
            <a:r>
              <a:rPr lang="en-US" altLang="ko-KR" sz="1100" i="1">
                <a:solidFill>
                  <a:srgbClr val="657B83"/>
                </a:solidFill>
                <a:latin typeface="Consolas" panose="020B0609020204030204" pitchFamily="49" charset="0"/>
              </a:rPr>
              <a:t># class_ids</a:t>
            </a:r>
            <a:endParaRPr lang="en-US" altLang="ko-KR" sz="11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(</a:t>
            </a:r>
            <a:r>
              <a:rPr lang="en-US" altLang="ko-KR" sz="1100">
                <a:solidFill>
                  <a:srgbClr val="B58900"/>
                </a:solidFill>
                <a:latin typeface="Consolas" panose="020B0609020204030204" pitchFamily="49" charset="0"/>
              </a:rPr>
              <a:t>None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config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TRAIN_ROIS_PER_IMAGE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4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),  </a:t>
            </a:r>
            <a:r>
              <a:rPr lang="en-US" altLang="ko-KR" sz="1100" i="1">
                <a:solidFill>
                  <a:srgbClr val="657B83"/>
                </a:solidFill>
                <a:latin typeface="Consolas" panose="020B0609020204030204" pitchFamily="49" charset="0"/>
              </a:rPr>
              <a:t># deltas</a:t>
            </a:r>
            <a:endParaRPr lang="en-US" altLang="ko-KR" sz="11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(</a:t>
            </a:r>
            <a:r>
              <a:rPr lang="en-US" altLang="ko-KR" sz="1100">
                <a:solidFill>
                  <a:srgbClr val="B58900"/>
                </a:solidFill>
                <a:latin typeface="Consolas" panose="020B0609020204030204" pitchFamily="49" charset="0"/>
              </a:rPr>
              <a:t>None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config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TRAIN_ROIS_PER_IMAGE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config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MASK_SHAPE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],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config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MASK_SHAPE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])  </a:t>
            </a:r>
            <a:r>
              <a:rPr lang="en-US" altLang="ko-KR" sz="1100" i="1">
                <a:solidFill>
                  <a:srgbClr val="657B83"/>
                </a:solidFill>
                <a:latin typeface="Consolas" panose="020B0609020204030204" pitchFamily="49" charset="0"/>
              </a:rPr>
              <a:t># masks</a:t>
            </a:r>
            <a:endParaRPr lang="en-US" altLang="ko-KR" sz="11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    ]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/>
            </a:r>
            <a:b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</a:br>
            <a:r>
              <a:rPr lang="en-US" altLang="ko-KR" sz="1100" b="1">
                <a:solidFill>
                  <a:srgbClr val="93A1A1"/>
                </a:solidFill>
                <a:latin typeface="Consolas" panose="020B0609020204030204" pitchFamily="49" charset="0"/>
              </a:rPr>
              <a:t>def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compute_mask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(self, inputs, mask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B58900"/>
                </a:solidFill>
                <a:latin typeface="Consolas" panose="020B0609020204030204" pitchFamily="49" charset="0"/>
              </a:rPr>
              <a:t>None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[</a:t>
            </a:r>
            <a:r>
              <a:rPr lang="en-US" altLang="ko-KR" sz="1100">
                <a:solidFill>
                  <a:srgbClr val="B58900"/>
                </a:solidFill>
                <a:latin typeface="Consolas" panose="020B0609020204030204" pitchFamily="49" charset="0"/>
              </a:rPr>
              <a:t>None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100">
                <a:solidFill>
                  <a:srgbClr val="B58900"/>
                </a:solidFill>
                <a:latin typeface="Consolas" panose="020B0609020204030204" pitchFamily="49" charset="0"/>
              </a:rPr>
              <a:t>None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100">
                <a:solidFill>
                  <a:srgbClr val="B58900"/>
                </a:solidFill>
                <a:latin typeface="Consolas" panose="020B0609020204030204" pitchFamily="49" charset="0"/>
              </a:rPr>
              <a:t>None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100">
                <a:solidFill>
                  <a:srgbClr val="B58900"/>
                </a:solidFill>
                <a:latin typeface="Consolas" panose="020B0609020204030204" pitchFamily="49" charset="0"/>
              </a:rPr>
              <a:t>None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]</a:t>
            </a:r>
            <a:endParaRPr lang="en-US" altLang="ko-KR" sz="1100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548533" y="1236862"/>
            <a:ext cx="7438059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rois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target_class_ids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target_bbox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target_mask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D30102"/>
                </a:solidFill>
                <a:latin typeface="Consolas" panose="020B0609020204030204" pitchFamily="49" charset="0"/>
              </a:rPr>
              <a:t>\</a:t>
            </a:r>
            <a:endParaRPr lang="en-US" altLang="ko-KR" sz="10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  </a:t>
            </a:r>
            <a:r>
              <a:rPr lang="en-US" altLang="ko-KR" sz="1000">
                <a:solidFill>
                  <a:srgbClr val="CB4B16"/>
                </a:solidFill>
                <a:latin typeface="Consolas" panose="020B0609020204030204" pitchFamily="49" charset="0"/>
              </a:rPr>
              <a:t>DetectionTargetLayer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(config, name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2AA198"/>
                </a:solidFill>
                <a:latin typeface="Consolas" panose="020B0609020204030204" pitchFamily="49" charset="0"/>
              </a:rPr>
              <a:t>"proposal_targets"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)([</a:t>
            </a: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     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target_rois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input_gt_class_ids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gt_boxes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input_gt_masks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])</a:t>
            </a:r>
            <a:endParaRPr lang="en-US" altLang="ko-KR" sz="1000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548533" y="136366"/>
            <a:ext cx="5343525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input_gt_class_ids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CB4B16"/>
                </a:solidFill>
                <a:latin typeface="Consolas" panose="020B0609020204030204" pitchFamily="49" charset="0"/>
              </a:rPr>
              <a:t>KL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Input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  shape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000">
                <a:solidFill>
                  <a:srgbClr val="B58900"/>
                </a:solidFill>
                <a:latin typeface="Consolas" panose="020B0609020204030204" pitchFamily="49" charset="0"/>
              </a:rPr>
              <a:t>None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], name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2AA198"/>
                </a:solidFill>
                <a:latin typeface="Consolas" panose="020B0609020204030204" pitchFamily="49" charset="0"/>
              </a:rPr>
              <a:t>"input_gt_class_ids"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, dtype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int32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  <a:endParaRPr lang="en-US" altLang="ko-KR" sz="1000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cxnSp>
        <p:nvCxnSpPr>
          <p:cNvPr id="10" name="구부러진 연결선 9"/>
          <p:cNvCxnSpPr/>
          <p:nvPr/>
        </p:nvCxnSpPr>
        <p:spPr>
          <a:xfrm>
            <a:off x="5413515" y="336420"/>
            <a:ext cx="1954694" cy="1306850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4767193" y="1938272"/>
            <a:ext cx="5343525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000">
                <a:solidFill>
                  <a:srgbClr val="2AA198"/>
                </a:solidFill>
                <a:latin typeface="Consolas" panose="020B0609020204030204" pitchFamily="49" charset="0"/>
              </a:rPr>
              <a:t>gt_boxes: [batch, MAX_GT_INSTANCES, (y1, x1, y2, x2)] in normalized</a:t>
            </a:r>
            <a:endParaRPr lang="en-US" altLang="ko-KR" sz="10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000">
                <a:solidFill>
                  <a:srgbClr val="2AA198"/>
                </a:solidFill>
                <a:latin typeface="Consolas" panose="020B0609020204030204" pitchFamily="49" charset="0"/>
              </a:rPr>
              <a:t>              coordinates.</a:t>
            </a:r>
            <a:endParaRPr lang="en-US" altLang="ko-KR" sz="1000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048216" y="2560295"/>
            <a:ext cx="4643597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i="1" dirty="0">
                <a:solidFill>
                  <a:srgbClr val="657B83"/>
                </a:solidFill>
                <a:latin typeface="Consolas" panose="020B0609020204030204" pitchFamily="49" charset="0"/>
              </a:rPr>
              <a:t># [batch, height, width, MAX_GT_INSTANCES]</a:t>
            </a:r>
            <a:endParaRPr lang="en-US" altLang="ko-KR" sz="1000" dirty="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000" dirty="0">
                <a:solidFill>
                  <a:srgbClr val="859900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0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 dirty="0" err="1">
                <a:solidFill>
                  <a:srgbClr val="BBBBBB"/>
                </a:solidFill>
                <a:latin typeface="Consolas" panose="020B0609020204030204" pitchFamily="49" charset="0"/>
              </a:rPr>
              <a:t>config.</a:t>
            </a:r>
            <a:r>
              <a:rPr lang="en-US" altLang="ko-KR" sz="1000" dirty="0" err="1">
                <a:solidFill>
                  <a:srgbClr val="CB4B16"/>
                </a:solidFill>
                <a:latin typeface="Consolas" panose="020B0609020204030204" pitchFamily="49" charset="0"/>
              </a:rPr>
              <a:t>USE_MINI_MASK</a:t>
            </a:r>
            <a:r>
              <a:rPr lang="en-US" altLang="ko-KR" sz="1000" dirty="0">
                <a:solidFill>
                  <a:srgbClr val="BBBBBB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1000" dirty="0">
                <a:solidFill>
                  <a:srgbClr val="BBBBBB"/>
                </a:solidFill>
                <a:latin typeface="Consolas" panose="020B0609020204030204" pitchFamily="49" charset="0"/>
              </a:rPr>
              <a:t>     </a:t>
            </a:r>
            <a:r>
              <a:rPr lang="en-US" altLang="ko-KR" sz="1000" dirty="0" err="1">
                <a:solidFill>
                  <a:srgbClr val="268BD2"/>
                </a:solidFill>
                <a:latin typeface="Consolas" panose="020B0609020204030204" pitchFamily="49" charset="0"/>
              </a:rPr>
              <a:t>input_gt_masks</a:t>
            </a:r>
            <a:r>
              <a:rPr lang="en-US" altLang="ko-KR" sz="10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 dirty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 dirty="0" err="1">
                <a:solidFill>
                  <a:srgbClr val="CB4B16"/>
                </a:solidFill>
                <a:latin typeface="Consolas" panose="020B0609020204030204" pitchFamily="49" charset="0"/>
              </a:rPr>
              <a:t>KL</a:t>
            </a:r>
            <a:r>
              <a:rPr lang="en-US" altLang="ko-KR" sz="1000" dirty="0" err="1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 dirty="0" err="1">
                <a:solidFill>
                  <a:srgbClr val="268BD2"/>
                </a:solidFill>
                <a:latin typeface="Consolas" panose="020B0609020204030204" pitchFamily="49" charset="0"/>
              </a:rPr>
              <a:t>Input</a:t>
            </a:r>
            <a:r>
              <a:rPr lang="en-US" altLang="ko-KR" sz="1000" dirty="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altLang="ko-KR" sz="1000" dirty="0">
                <a:solidFill>
                  <a:srgbClr val="BBBBBB"/>
                </a:solidFill>
                <a:latin typeface="Consolas" panose="020B0609020204030204" pitchFamily="49" charset="0"/>
              </a:rPr>
              <a:t>     shape</a:t>
            </a:r>
            <a:r>
              <a:rPr lang="en-US" altLang="ko-KR" sz="1000" dirty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BBBBBB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000" dirty="0" err="1">
                <a:solidFill>
                  <a:srgbClr val="BBBBBB"/>
                </a:solidFill>
                <a:latin typeface="Consolas" panose="020B0609020204030204" pitchFamily="49" charset="0"/>
              </a:rPr>
              <a:t>config.</a:t>
            </a:r>
            <a:r>
              <a:rPr lang="en-US" altLang="ko-KR" sz="1000" dirty="0" err="1">
                <a:solidFill>
                  <a:srgbClr val="CB4B16"/>
                </a:solidFill>
                <a:latin typeface="Consolas" panose="020B0609020204030204" pitchFamily="49" charset="0"/>
              </a:rPr>
              <a:t>MINI_MASK_SHAPE</a:t>
            </a:r>
            <a:r>
              <a:rPr lang="en-US" altLang="ko-KR" sz="1000" dirty="0">
                <a:solidFill>
                  <a:srgbClr val="BBBBBB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000" dirty="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000" dirty="0">
                <a:solidFill>
                  <a:srgbClr val="BBBBBB"/>
                </a:solidFill>
                <a:latin typeface="Consolas" panose="020B0609020204030204" pitchFamily="49" charset="0"/>
              </a:rPr>
              <a:t>],</a:t>
            </a:r>
          </a:p>
          <a:p>
            <a:r>
              <a:rPr lang="en-US" altLang="ko-KR" sz="1000" dirty="0">
                <a:solidFill>
                  <a:srgbClr val="BBBBBB"/>
                </a:solidFill>
                <a:latin typeface="Consolas" panose="020B0609020204030204" pitchFamily="49" charset="0"/>
              </a:rPr>
              <a:t>     </a:t>
            </a:r>
            <a:r>
              <a:rPr lang="en-US" altLang="ko-KR" sz="1000" dirty="0" err="1">
                <a:solidFill>
                  <a:srgbClr val="BBBBBB"/>
                </a:solidFill>
                <a:latin typeface="Consolas" panose="020B0609020204030204" pitchFamily="49" charset="0"/>
              </a:rPr>
              <a:t>config.</a:t>
            </a:r>
            <a:r>
              <a:rPr lang="en-US" altLang="ko-KR" sz="1000" dirty="0" err="1">
                <a:solidFill>
                  <a:srgbClr val="CB4B16"/>
                </a:solidFill>
                <a:latin typeface="Consolas" panose="020B0609020204030204" pitchFamily="49" charset="0"/>
              </a:rPr>
              <a:t>MINI_MASK_SHAPE</a:t>
            </a:r>
            <a:r>
              <a:rPr lang="en-US" altLang="ko-KR" sz="1000" dirty="0">
                <a:solidFill>
                  <a:srgbClr val="BBBBBB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000" dirty="0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000" dirty="0">
                <a:solidFill>
                  <a:srgbClr val="BBBBBB"/>
                </a:solidFill>
                <a:latin typeface="Consolas" panose="020B0609020204030204" pitchFamily="49" charset="0"/>
              </a:rPr>
              <a:t>], </a:t>
            </a:r>
            <a:r>
              <a:rPr lang="en-US" altLang="ko-KR" sz="1000" dirty="0">
                <a:solidFill>
                  <a:srgbClr val="B58900"/>
                </a:solidFill>
                <a:latin typeface="Consolas" panose="020B0609020204030204" pitchFamily="49" charset="0"/>
              </a:rPr>
              <a:t>None</a:t>
            </a:r>
            <a:r>
              <a:rPr lang="en-US" altLang="ko-KR" sz="1000" dirty="0">
                <a:solidFill>
                  <a:srgbClr val="BBBBBB"/>
                </a:solidFill>
                <a:latin typeface="Consolas" panose="020B0609020204030204" pitchFamily="49" charset="0"/>
              </a:rPr>
              <a:t>],</a:t>
            </a:r>
          </a:p>
          <a:p>
            <a:r>
              <a:rPr lang="en-US" altLang="ko-KR" sz="1000" dirty="0">
                <a:solidFill>
                  <a:srgbClr val="BBBBBB"/>
                </a:solidFill>
                <a:latin typeface="Consolas" panose="020B0609020204030204" pitchFamily="49" charset="0"/>
              </a:rPr>
              <a:t>     name</a:t>
            </a:r>
            <a:r>
              <a:rPr lang="en-US" altLang="ko-KR" sz="1000" dirty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2AA198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00" dirty="0" err="1">
                <a:solidFill>
                  <a:srgbClr val="2AA198"/>
                </a:solidFill>
                <a:latin typeface="Consolas" panose="020B0609020204030204" pitchFamily="49" charset="0"/>
              </a:rPr>
              <a:t>input_gt_masks</a:t>
            </a:r>
            <a:r>
              <a:rPr lang="en-US" altLang="ko-KR" sz="1000" dirty="0">
                <a:solidFill>
                  <a:srgbClr val="2AA198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000" dirty="0" err="1">
                <a:solidFill>
                  <a:srgbClr val="BBBBBB"/>
                </a:solidFill>
                <a:latin typeface="Consolas" panose="020B0609020204030204" pitchFamily="49" charset="0"/>
              </a:rPr>
              <a:t>dtype</a:t>
            </a:r>
            <a:r>
              <a:rPr lang="en-US" altLang="ko-KR" sz="1000" dirty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CB4B16"/>
                </a:solidFill>
                <a:latin typeface="Consolas" panose="020B0609020204030204" pitchFamily="49" charset="0"/>
              </a:rPr>
              <a:t>bool</a:t>
            </a:r>
            <a:r>
              <a:rPr lang="en-US" altLang="ko-KR" sz="1000" dirty="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000" dirty="0">
                <a:solidFill>
                  <a:srgbClr val="859900"/>
                </a:solidFill>
                <a:latin typeface="Consolas" panose="020B0609020204030204" pitchFamily="49" charset="0"/>
              </a:rPr>
              <a:t>else</a:t>
            </a:r>
            <a:r>
              <a:rPr lang="en-US" altLang="ko-KR" sz="1000" dirty="0">
                <a:solidFill>
                  <a:srgbClr val="BBBBBB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1000" dirty="0">
                <a:solidFill>
                  <a:srgbClr val="BBBBBB"/>
                </a:solidFill>
                <a:latin typeface="Consolas" panose="020B0609020204030204" pitchFamily="49" charset="0"/>
              </a:rPr>
              <a:t>     </a:t>
            </a:r>
            <a:r>
              <a:rPr lang="en-US" altLang="ko-KR" sz="1000" dirty="0" err="1">
                <a:solidFill>
                  <a:srgbClr val="268BD2"/>
                </a:solidFill>
                <a:latin typeface="Consolas" panose="020B0609020204030204" pitchFamily="49" charset="0"/>
              </a:rPr>
              <a:t>input_gt_masks</a:t>
            </a:r>
            <a:r>
              <a:rPr lang="en-US" altLang="ko-KR" sz="10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 dirty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 dirty="0" err="1">
                <a:solidFill>
                  <a:srgbClr val="CB4B16"/>
                </a:solidFill>
                <a:latin typeface="Consolas" panose="020B0609020204030204" pitchFamily="49" charset="0"/>
              </a:rPr>
              <a:t>KL</a:t>
            </a:r>
            <a:r>
              <a:rPr lang="en-US" altLang="ko-KR" sz="1000" dirty="0" err="1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 dirty="0" err="1">
                <a:solidFill>
                  <a:srgbClr val="268BD2"/>
                </a:solidFill>
                <a:latin typeface="Consolas" panose="020B0609020204030204" pitchFamily="49" charset="0"/>
              </a:rPr>
              <a:t>Input</a:t>
            </a:r>
            <a:r>
              <a:rPr lang="en-US" altLang="ko-KR" sz="1000" dirty="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altLang="ko-KR" sz="1000" dirty="0">
                <a:solidFill>
                  <a:srgbClr val="BBBBBB"/>
                </a:solidFill>
                <a:latin typeface="Consolas" panose="020B0609020204030204" pitchFamily="49" charset="0"/>
              </a:rPr>
              <a:t>     shape</a:t>
            </a:r>
            <a:r>
              <a:rPr lang="en-US" altLang="ko-KR" sz="1000" dirty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BBBBBB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000" dirty="0" err="1">
                <a:solidFill>
                  <a:srgbClr val="BBBBBB"/>
                </a:solidFill>
                <a:latin typeface="Consolas" panose="020B0609020204030204" pitchFamily="49" charset="0"/>
              </a:rPr>
              <a:t>config.</a:t>
            </a:r>
            <a:r>
              <a:rPr lang="en-US" altLang="ko-KR" sz="1000" dirty="0" err="1">
                <a:solidFill>
                  <a:srgbClr val="CB4B16"/>
                </a:solidFill>
                <a:latin typeface="Consolas" panose="020B0609020204030204" pitchFamily="49" charset="0"/>
              </a:rPr>
              <a:t>IMAGE_SHAPE</a:t>
            </a:r>
            <a:r>
              <a:rPr lang="en-US" altLang="ko-KR" sz="1000" dirty="0">
                <a:solidFill>
                  <a:srgbClr val="BBBBBB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000" dirty="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000" dirty="0">
                <a:solidFill>
                  <a:srgbClr val="BBBBBB"/>
                </a:solidFill>
                <a:latin typeface="Consolas" panose="020B0609020204030204" pitchFamily="49" charset="0"/>
              </a:rPr>
              <a:t>], </a:t>
            </a:r>
            <a:r>
              <a:rPr lang="en-US" altLang="ko-KR" sz="1000" dirty="0" err="1">
                <a:solidFill>
                  <a:srgbClr val="BBBBBB"/>
                </a:solidFill>
                <a:latin typeface="Consolas" panose="020B0609020204030204" pitchFamily="49" charset="0"/>
              </a:rPr>
              <a:t>config.</a:t>
            </a:r>
            <a:r>
              <a:rPr lang="en-US" altLang="ko-KR" sz="1000" dirty="0" err="1">
                <a:solidFill>
                  <a:srgbClr val="CB4B16"/>
                </a:solidFill>
                <a:latin typeface="Consolas" panose="020B0609020204030204" pitchFamily="49" charset="0"/>
              </a:rPr>
              <a:t>IMAGE_SHAPE</a:t>
            </a:r>
            <a:r>
              <a:rPr lang="en-US" altLang="ko-KR" sz="1000" dirty="0">
                <a:solidFill>
                  <a:srgbClr val="BBBBBB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000" dirty="0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000" dirty="0">
                <a:solidFill>
                  <a:srgbClr val="BBBBBB"/>
                </a:solidFill>
                <a:latin typeface="Consolas" panose="020B0609020204030204" pitchFamily="49" charset="0"/>
              </a:rPr>
              <a:t>], </a:t>
            </a:r>
            <a:r>
              <a:rPr lang="en-US" altLang="ko-KR" sz="1000" dirty="0">
                <a:solidFill>
                  <a:srgbClr val="B58900"/>
                </a:solidFill>
                <a:latin typeface="Consolas" panose="020B0609020204030204" pitchFamily="49" charset="0"/>
              </a:rPr>
              <a:t>None</a:t>
            </a:r>
            <a:r>
              <a:rPr lang="en-US" altLang="ko-KR" sz="1000" dirty="0">
                <a:solidFill>
                  <a:srgbClr val="BBBBBB"/>
                </a:solidFill>
                <a:latin typeface="Consolas" panose="020B0609020204030204" pitchFamily="49" charset="0"/>
              </a:rPr>
              <a:t>],</a:t>
            </a:r>
          </a:p>
          <a:p>
            <a:r>
              <a:rPr lang="en-US" altLang="ko-KR" sz="1000" dirty="0">
                <a:solidFill>
                  <a:srgbClr val="BBBBBB"/>
                </a:solidFill>
                <a:latin typeface="Consolas" panose="020B0609020204030204" pitchFamily="49" charset="0"/>
              </a:rPr>
              <a:t>     name</a:t>
            </a:r>
            <a:r>
              <a:rPr lang="en-US" altLang="ko-KR" sz="1000" dirty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2AA198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00" dirty="0" err="1">
                <a:solidFill>
                  <a:srgbClr val="2AA198"/>
                </a:solidFill>
                <a:latin typeface="Consolas" panose="020B0609020204030204" pitchFamily="49" charset="0"/>
              </a:rPr>
              <a:t>input_gt_masks</a:t>
            </a:r>
            <a:r>
              <a:rPr lang="en-US" altLang="ko-KR" sz="1000" dirty="0">
                <a:solidFill>
                  <a:srgbClr val="2AA198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000" dirty="0" err="1">
                <a:solidFill>
                  <a:srgbClr val="BBBBBB"/>
                </a:solidFill>
                <a:latin typeface="Consolas" panose="020B0609020204030204" pitchFamily="49" charset="0"/>
              </a:rPr>
              <a:t>dtype</a:t>
            </a:r>
            <a:r>
              <a:rPr lang="en-US" altLang="ko-KR" sz="1000" dirty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CB4B16"/>
                </a:solidFill>
                <a:latin typeface="Consolas" panose="020B0609020204030204" pitchFamily="49" charset="0"/>
              </a:rPr>
              <a:t>bool</a:t>
            </a:r>
            <a:r>
              <a:rPr lang="en-US" altLang="ko-KR" sz="1000" dirty="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  <a:endParaRPr lang="en-US" altLang="ko-KR" sz="1000" b="0" dirty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cxnSp>
        <p:nvCxnSpPr>
          <p:cNvPr id="15" name="구부러진 연결선 14"/>
          <p:cNvCxnSpPr>
            <a:cxnSpLocks/>
          </p:cNvCxnSpPr>
          <p:nvPr/>
        </p:nvCxnSpPr>
        <p:spPr>
          <a:xfrm flipV="1">
            <a:off x="7007364" y="1790858"/>
            <a:ext cx="2414935" cy="1167495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구부러진 연결선 17"/>
          <p:cNvCxnSpPr/>
          <p:nvPr/>
        </p:nvCxnSpPr>
        <p:spPr>
          <a:xfrm flipV="1">
            <a:off x="5241235" y="1770403"/>
            <a:ext cx="3154017" cy="213419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5252347" y="4131512"/>
            <a:ext cx="5343525" cy="132343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000">
                <a:solidFill>
                  <a:srgbClr val="2AA198"/>
                </a:solidFill>
                <a:latin typeface="Consolas" panose="020B0609020204030204" pitchFamily="49" charset="0"/>
              </a:rPr>
              <a:t>Returns: Target ROIs and corresponding class IDs, bounding box shifts,</a:t>
            </a:r>
            <a:endParaRPr lang="en-US" altLang="ko-KR" sz="10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000">
                <a:solidFill>
                  <a:srgbClr val="2AA198"/>
                </a:solidFill>
                <a:latin typeface="Consolas" panose="020B0609020204030204" pitchFamily="49" charset="0"/>
              </a:rPr>
              <a:t>    and masks.</a:t>
            </a:r>
            <a:endParaRPr lang="en-US" altLang="ko-KR" sz="10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000">
                <a:solidFill>
                  <a:srgbClr val="2AA198"/>
                </a:solidFill>
                <a:latin typeface="Consolas" panose="020B0609020204030204" pitchFamily="49" charset="0"/>
              </a:rPr>
              <a:t>    rois: [TRAIN_ROIS_PER_IMAGE, (y1, x1, y2, x2)] in normalized coordinates</a:t>
            </a:r>
            <a:endParaRPr lang="en-US" altLang="ko-KR" sz="10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000">
                <a:solidFill>
                  <a:srgbClr val="2AA198"/>
                </a:solidFill>
                <a:latin typeface="Consolas" panose="020B0609020204030204" pitchFamily="49" charset="0"/>
              </a:rPr>
              <a:t>    class_ids: [TRAIN_ROIS_PER_IMAGE]. Integer class IDs. Zero padded.</a:t>
            </a:r>
            <a:endParaRPr lang="en-US" altLang="ko-KR" sz="10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000">
                <a:solidFill>
                  <a:srgbClr val="2AA198"/>
                </a:solidFill>
                <a:latin typeface="Consolas" panose="020B0609020204030204" pitchFamily="49" charset="0"/>
              </a:rPr>
              <a:t>    deltas: [TRAIN_ROIS_PER_IMAGE, (dy, dx, log(dh), log(dw))]</a:t>
            </a:r>
            <a:endParaRPr lang="en-US" altLang="ko-KR" sz="10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000">
                <a:solidFill>
                  <a:srgbClr val="2AA198"/>
                </a:solidFill>
                <a:latin typeface="Consolas" panose="020B0609020204030204" pitchFamily="49" charset="0"/>
              </a:rPr>
              <a:t>    masks: [TRAIN_ROIS_PER_IMAGE, height, width]. Masks cropped to bbox</a:t>
            </a:r>
            <a:endParaRPr lang="en-US" altLang="ko-KR" sz="10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000">
                <a:solidFill>
                  <a:srgbClr val="2AA198"/>
                </a:solidFill>
                <a:latin typeface="Consolas" panose="020B0609020204030204" pitchFamily="49" charset="0"/>
              </a:rPr>
              <a:t>           boundaries and resized to neural network output size.</a:t>
            </a:r>
            <a:endParaRPr lang="en-US" altLang="ko-KR" sz="1000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cxnSp>
        <p:nvCxnSpPr>
          <p:cNvPr id="16" name="구부러진 연결선 15"/>
          <p:cNvCxnSpPr>
            <a:cxnSpLocks/>
          </p:cNvCxnSpPr>
          <p:nvPr/>
        </p:nvCxnSpPr>
        <p:spPr>
          <a:xfrm rot="10800000" flipV="1">
            <a:off x="2020957" y="4287079"/>
            <a:ext cx="3338840" cy="82306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68106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1277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/>
              <a:t>utils.py</a:t>
            </a:r>
            <a:endParaRPr lang="ko-KR" altLang="en-US" sz="2800" b="1" dirty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218074" y="1127908"/>
            <a:ext cx="8786777" cy="44599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b="1"/>
              <a:t>def</a:t>
            </a:r>
            <a:r>
              <a:rPr lang="en-US" altLang="ko-KR"/>
              <a:t> detection_targets_graph(proposals, gt_class_ids, gt_boxes, gt_masks, config):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75924" y="1732182"/>
            <a:ext cx="5343525" cy="383181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900" dirty="0">
                <a:solidFill>
                  <a:srgbClr val="268BD2"/>
                </a:solidFill>
                <a:latin typeface="Consolas" panose="020B0609020204030204" pitchFamily="49" charset="0"/>
              </a:rPr>
              <a:t>asserts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 dirty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 [</a:t>
            </a:r>
          </a:p>
          <a:p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900" dirty="0" err="1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900" dirty="0" err="1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900" dirty="0" err="1">
                <a:solidFill>
                  <a:srgbClr val="268BD2"/>
                </a:solidFill>
                <a:latin typeface="Consolas" panose="020B0609020204030204" pitchFamily="49" charset="0"/>
              </a:rPr>
              <a:t>Assert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900" dirty="0" err="1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900" dirty="0" err="1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900" dirty="0" err="1">
                <a:solidFill>
                  <a:srgbClr val="268BD2"/>
                </a:solidFill>
                <a:latin typeface="Consolas" panose="020B0609020204030204" pitchFamily="49" charset="0"/>
              </a:rPr>
              <a:t>greater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900" dirty="0" err="1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900" dirty="0" err="1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900" dirty="0" err="1">
                <a:solidFill>
                  <a:srgbClr val="268BD2"/>
                </a:solidFill>
                <a:latin typeface="Consolas" panose="020B0609020204030204" pitchFamily="49" charset="0"/>
              </a:rPr>
              <a:t>shape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(proposals)[</a:t>
            </a:r>
            <a:r>
              <a:rPr lang="en-US" altLang="ko-KR" sz="900" dirty="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], </a:t>
            </a:r>
            <a:r>
              <a:rPr lang="en-US" altLang="ko-KR" sz="900" dirty="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), [proposals],</a:t>
            </a:r>
          </a:p>
          <a:p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    name</a:t>
            </a:r>
            <a:r>
              <a:rPr lang="en-US" altLang="ko-KR" sz="900" dirty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 dirty="0">
                <a:solidFill>
                  <a:srgbClr val="2AA198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900" dirty="0" err="1">
                <a:solidFill>
                  <a:srgbClr val="2AA198"/>
                </a:solidFill>
                <a:latin typeface="Consolas" panose="020B0609020204030204" pitchFamily="49" charset="0"/>
              </a:rPr>
              <a:t>roi_assertion</a:t>
            </a:r>
            <a:r>
              <a:rPr lang="en-US" altLang="ko-KR" sz="900" dirty="0">
                <a:solidFill>
                  <a:srgbClr val="2AA198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),</a:t>
            </a:r>
          </a:p>
          <a:p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    ]</a:t>
            </a:r>
          </a:p>
          <a:p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900" dirty="0">
                <a:solidFill>
                  <a:srgbClr val="859900"/>
                </a:solidFill>
                <a:latin typeface="Consolas" panose="020B0609020204030204" pitchFamily="49" charset="0"/>
              </a:rPr>
              <a:t>with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 dirty="0" err="1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900" dirty="0" err="1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900" dirty="0" err="1">
                <a:solidFill>
                  <a:srgbClr val="268BD2"/>
                </a:solidFill>
                <a:latin typeface="Consolas" panose="020B0609020204030204" pitchFamily="49" charset="0"/>
              </a:rPr>
              <a:t>control_dependencies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900" dirty="0">
                <a:solidFill>
                  <a:srgbClr val="268BD2"/>
                </a:solidFill>
                <a:latin typeface="Consolas" panose="020B0609020204030204" pitchFamily="49" charset="0"/>
              </a:rPr>
              <a:t>asserts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        proposals </a:t>
            </a:r>
            <a:r>
              <a:rPr lang="en-US" altLang="ko-KR" sz="900" dirty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 dirty="0" err="1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900" dirty="0" err="1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900" dirty="0" err="1">
                <a:solidFill>
                  <a:srgbClr val="268BD2"/>
                </a:solidFill>
                <a:latin typeface="Consolas" panose="020B0609020204030204" pitchFamily="49" charset="0"/>
              </a:rPr>
              <a:t>identity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(proposals)</a:t>
            </a:r>
          </a:p>
          <a:p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/>
            </a:r>
            <a:b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</a:b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900" i="1" dirty="0">
                <a:solidFill>
                  <a:srgbClr val="657B83"/>
                </a:solidFill>
                <a:latin typeface="Consolas" panose="020B0609020204030204" pitchFamily="49" charset="0"/>
              </a:rPr>
              <a:t># Remove zero padding</a:t>
            </a:r>
            <a:r>
              <a:rPr lang="ko-KR" altLang="en-US" sz="900" i="1" dirty="0">
                <a:solidFill>
                  <a:srgbClr val="657B83"/>
                </a:solidFill>
                <a:latin typeface="Consolas" panose="020B0609020204030204" pitchFamily="49" charset="0"/>
              </a:rPr>
              <a:t> </a:t>
            </a:r>
            <a:endParaRPr lang="en-US" altLang="ko-KR" sz="900" dirty="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    proposals, </a:t>
            </a:r>
            <a:r>
              <a:rPr lang="en-US" altLang="ko-KR" sz="900" dirty="0">
                <a:solidFill>
                  <a:srgbClr val="268BD2"/>
                </a:solidFill>
                <a:latin typeface="Consolas" panose="020B0609020204030204" pitchFamily="49" charset="0"/>
              </a:rPr>
              <a:t>_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 dirty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 dirty="0" err="1">
                <a:solidFill>
                  <a:srgbClr val="268BD2"/>
                </a:solidFill>
                <a:latin typeface="Consolas" panose="020B0609020204030204" pitchFamily="49" charset="0"/>
              </a:rPr>
              <a:t>trim_zeros_graph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(proposals, name</a:t>
            </a:r>
            <a:r>
              <a:rPr lang="en-US" altLang="ko-KR" sz="900" dirty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 dirty="0">
                <a:solidFill>
                  <a:srgbClr val="2AA198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900" dirty="0" err="1">
                <a:solidFill>
                  <a:srgbClr val="2AA198"/>
                </a:solidFill>
                <a:latin typeface="Consolas" panose="020B0609020204030204" pitchFamily="49" charset="0"/>
              </a:rPr>
              <a:t>trim_proposals</a:t>
            </a:r>
            <a:r>
              <a:rPr lang="en-US" altLang="ko-KR" sz="900" dirty="0">
                <a:solidFill>
                  <a:srgbClr val="2AA198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900" dirty="0" err="1">
                <a:solidFill>
                  <a:srgbClr val="BBBBBB"/>
                </a:solidFill>
                <a:latin typeface="Consolas" panose="020B0609020204030204" pitchFamily="49" charset="0"/>
              </a:rPr>
              <a:t>gt_boxes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900" dirty="0" err="1">
                <a:solidFill>
                  <a:srgbClr val="268BD2"/>
                </a:solidFill>
                <a:latin typeface="Consolas" panose="020B0609020204030204" pitchFamily="49" charset="0"/>
              </a:rPr>
              <a:t>non_zeros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 dirty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 dirty="0" err="1">
                <a:solidFill>
                  <a:srgbClr val="268BD2"/>
                </a:solidFill>
                <a:latin typeface="Consolas" panose="020B0609020204030204" pitchFamily="49" charset="0"/>
              </a:rPr>
              <a:t>trim_zeros_graph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900" dirty="0" err="1">
                <a:solidFill>
                  <a:srgbClr val="BBBBBB"/>
                </a:solidFill>
                <a:latin typeface="Consolas" panose="020B0609020204030204" pitchFamily="49" charset="0"/>
              </a:rPr>
              <a:t>gt_boxes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, name</a:t>
            </a:r>
            <a:r>
              <a:rPr lang="en-US" altLang="ko-KR" sz="900" dirty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 dirty="0">
                <a:solidFill>
                  <a:srgbClr val="2AA198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900" dirty="0" err="1">
                <a:solidFill>
                  <a:srgbClr val="2AA198"/>
                </a:solidFill>
                <a:latin typeface="Consolas" panose="020B0609020204030204" pitchFamily="49" charset="0"/>
              </a:rPr>
              <a:t>trim_gt_boxes</a:t>
            </a:r>
            <a:r>
              <a:rPr lang="en-US" altLang="ko-KR" sz="900" dirty="0">
                <a:solidFill>
                  <a:srgbClr val="2AA198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900" dirty="0" err="1">
                <a:solidFill>
                  <a:srgbClr val="BBBBBB"/>
                </a:solidFill>
                <a:latin typeface="Consolas" panose="020B0609020204030204" pitchFamily="49" charset="0"/>
              </a:rPr>
              <a:t>gt_class_ids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 dirty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 dirty="0" err="1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900" dirty="0" err="1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900" dirty="0" err="1">
                <a:solidFill>
                  <a:srgbClr val="268BD2"/>
                </a:solidFill>
                <a:latin typeface="Consolas" panose="020B0609020204030204" pitchFamily="49" charset="0"/>
              </a:rPr>
              <a:t>boolean_mask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900" dirty="0" err="1">
                <a:solidFill>
                  <a:srgbClr val="BBBBBB"/>
                </a:solidFill>
                <a:latin typeface="Consolas" panose="020B0609020204030204" pitchFamily="49" charset="0"/>
              </a:rPr>
              <a:t>gt_class_ids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900" dirty="0" err="1">
                <a:solidFill>
                  <a:srgbClr val="268BD2"/>
                </a:solidFill>
                <a:latin typeface="Consolas" panose="020B0609020204030204" pitchFamily="49" charset="0"/>
              </a:rPr>
              <a:t>non_zeros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                     name</a:t>
            </a:r>
            <a:r>
              <a:rPr lang="en-US" altLang="ko-KR" sz="900" dirty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 dirty="0">
                <a:solidFill>
                  <a:srgbClr val="2AA198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900" dirty="0" err="1">
                <a:solidFill>
                  <a:srgbClr val="2AA198"/>
                </a:solidFill>
                <a:latin typeface="Consolas" panose="020B0609020204030204" pitchFamily="49" charset="0"/>
              </a:rPr>
              <a:t>trim_gt_class_ids</a:t>
            </a:r>
            <a:r>
              <a:rPr lang="en-US" altLang="ko-KR" sz="900" dirty="0">
                <a:solidFill>
                  <a:srgbClr val="2AA198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900" dirty="0" err="1">
                <a:solidFill>
                  <a:srgbClr val="BBBBBB"/>
                </a:solidFill>
                <a:latin typeface="Consolas" panose="020B0609020204030204" pitchFamily="49" charset="0"/>
              </a:rPr>
              <a:t>gt_masks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 dirty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 dirty="0" err="1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900" dirty="0" err="1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900" dirty="0" err="1">
                <a:solidFill>
                  <a:srgbClr val="268BD2"/>
                </a:solidFill>
                <a:latin typeface="Consolas" panose="020B0609020204030204" pitchFamily="49" charset="0"/>
              </a:rPr>
              <a:t>gather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900" dirty="0" err="1">
                <a:solidFill>
                  <a:srgbClr val="BBBBBB"/>
                </a:solidFill>
                <a:latin typeface="Consolas" panose="020B0609020204030204" pitchFamily="49" charset="0"/>
              </a:rPr>
              <a:t>gt_masks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900" dirty="0" err="1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900" dirty="0" err="1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900" dirty="0" err="1">
                <a:solidFill>
                  <a:srgbClr val="268BD2"/>
                </a:solidFill>
                <a:latin typeface="Consolas" panose="020B0609020204030204" pitchFamily="49" charset="0"/>
              </a:rPr>
              <a:t>where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900" dirty="0" err="1">
                <a:solidFill>
                  <a:srgbClr val="268BD2"/>
                </a:solidFill>
                <a:latin typeface="Consolas" panose="020B0609020204030204" pitchFamily="49" charset="0"/>
              </a:rPr>
              <a:t>non_zeros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)[:, </a:t>
            </a:r>
            <a:r>
              <a:rPr lang="en-US" altLang="ko-KR" sz="900" dirty="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], axis</a:t>
            </a:r>
            <a:r>
              <a:rPr lang="en-US" altLang="ko-KR" sz="900" dirty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 dirty="0">
                <a:solidFill>
                  <a:srgbClr val="D33682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           name</a:t>
            </a:r>
            <a:r>
              <a:rPr lang="en-US" altLang="ko-KR" sz="900" dirty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 dirty="0">
                <a:solidFill>
                  <a:srgbClr val="2AA198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900" dirty="0" err="1">
                <a:solidFill>
                  <a:srgbClr val="2AA198"/>
                </a:solidFill>
                <a:latin typeface="Consolas" panose="020B0609020204030204" pitchFamily="49" charset="0"/>
              </a:rPr>
              <a:t>trim_gt_masks</a:t>
            </a:r>
            <a:r>
              <a:rPr lang="en-US" altLang="ko-KR" sz="900" dirty="0">
                <a:solidFill>
                  <a:srgbClr val="2AA198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/>
            </a:r>
            <a:b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</a:b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900" i="1" dirty="0">
                <a:solidFill>
                  <a:srgbClr val="657B83"/>
                </a:solidFill>
                <a:latin typeface="Consolas" panose="020B0609020204030204" pitchFamily="49" charset="0"/>
              </a:rPr>
              <a:t># Handle COCO crowds</a:t>
            </a:r>
            <a:endParaRPr lang="en-US" altLang="ko-KR" sz="900" dirty="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900" i="1" dirty="0">
                <a:solidFill>
                  <a:srgbClr val="657B83"/>
                </a:solidFill>
                <a:latin typeface="Consolas" panose="020B0609020204030204" pitchFamily="49" charset="0"/>
              </a:rPr>
              <a:t># A crowd box in COCO is a bounding box around several instances. Exclude</a:t>
            </a:r>
            <a:endParaRPr lang="en-US" altLang="ko-KR" sz="900" dirty="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900" i="1" dirty="0">
                <a:solidFill>
                  <a:srgbClr val="657B83"/>
                </a:solidFill>
                <a:latin typeface="Consolas" panose="020B0609020204030204" pitchFamily="49" charset="0"/>
              </a:rPr>
              <a:t># them from training. A crowd box is given a negative class </a:t>
            </a:r>
            <a:r>
              <a:rPr lang="en-US" altLang="ko-KR" sz="900" i="1">
                <a:solidFill>
                  <a:srgbClr val="657B83"/>
                </a:solidFill>
                <a:latin typeface="Consolas" panose="020B0609020204030204" pitchFamily="49" charset="0"/>
              </a:rPr>
              <a:t>ID.</a:t>
            </a:r>
          </a:p>
          <a:p>
            <a:r>
              <a:rPr lang="ko-KR" altLang="en-US" sz="900" i="1">
                <a:solidFill>
                  <a:srgbClr val="657B83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900" i="1">
                <a:solidFill>
                  <a:srgbClr val="657B83"/>
                </a:solidFill>
                <a:latin typeface="Consolas" panose="020B0609020204030204" pitchFamily="49" charset="0"/>
              </a:rPr>
              <a:t>#</a:t>
            </a:r>
            <a:r>
              <a:rPr lang="ko-KR" altLang="en-US" sz="900" i="1">
                <a:solidFill>
                  <a:srgbClr val="657B83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900" i="1">
                <a:solidFill>
                  <a:srgbClr val="657B83"/>
                </a:solidFill>
                <a:latin typeface="Consolas" panose="020B0609020204030204" pitchFamily="49" charset="0"/>
              </a:rPr>
              <a:t>crowd box</a:t>
            </a:r>
            <a:r>
              <a:rPr lang="ko-KR" altLang="en-US" sz="900" i="1">
                <a:solidFill>
                  <a:srgbClr val="657B83"/>
                </a:solidFill>
                <a:latin typeface="Consolas" panose="020B0609020204030204" pitchFamily="49" charset="0"/>
              </a:rPr>
              <a:t>는 여러 인스턴스가 있는 것으로 음수 값을 갖는다</a:t>
            </a:r>
            <a:r>
              <a:rPr lang="en-US" altLang="ko-KR" sz="900" i="1">
                <a:solidFill>
                  <a:srgbClr val="657B83"/>
                </a:solidFill>
                <a:latin typeface="Consolas" panose="020B0609020204030204" pitchFamily="49" charset="0"/>
              </a:rPr>
              <a:t>.</a:t>
            </a:r>
            <a:endParaRPr lang="en-US" altLang="ko-KR" sz="900" dirty="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900" dirty="0" err="1">
                <a:solidFill>
                  <a:srgbClr val="268BD2"/>
                </a:solidFill>
                <a:latin typeface="Consolas" panose="020B0609020204030204" pitchFamily="49" charset="0"/>
              </a:rPr>
              <a:t>crowd_ix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 dirty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 dirty="0" err="1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900" dirty="0" err="1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900" dirty="0" err="1">
                <a:solidFill>
                  <a:srgbClr val="268BD2"/>
                </a:solidFill>
                <a:latin typeface="Consolas" panose="020B0609020204030204" pitchFamily="49" charset="0"/>
              </a:rPr>
              <a:t>where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900" dirty="0" err="1">
                <a:solidFill>
                  <a:srgbClr val="BBBBBB"/>
                </a:solidFill>
                <a:latin typeface="Consolas" panose="020B0609020204030204" pitchFamily="49" charset="0"/>
              </a:rPr>
              <a:t>gt_class_ids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 dirty="0">
                <a:solidFill>
                  <a:srgbClr val="85990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 dirty="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)[:, </a:t>
            </a:r>
            <a:r>
              <a:rPr lang="en-US" altLang="ko-KR" sz="900" dirty="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900" dirty="0" err="1">
                <a:solidFill>
                  <a:srgbClr val="268BD2"/>
                </a:solidFill>
                <a:latin typeface="Consolas" panose="020B0609020204030204" pitchFamily="49" charset="0"/>
              </a:rPr>
              <a:t>non_crowd_ix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 dirty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 dirty="0" err="1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900" dirty="0" err="1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900" dirty="0" err="1">
                <a:solidFill>
                  <a:srgbClr val="268BD2"/>
                </a:solidFill>
                <a:latin typeface="Consolas" panose="020B0609020204030204" pitchFamily="49" charset="0"/>
              </a:rPr>
              <a:t>where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900" dirty="0" err="1">
                <a:solidFill>
                  <a:srgbClr val="BBBBBB"/>
                </a:solidFill>
                <a:latin typeface="Consolas" panose="020B0609020204030204" pitchFamily="49" charset="0"/>
              </a:rPr>
              <a:t>gt_class_ids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 dirty="0">
                <a:solidFill>
                  <a:srgbClr val="85990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 dirty="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)[:, </a:t>
            </a:r>
            <a:r>
              <a:rPr lang="en-US" altLang="ko-KR" sz="900" dirty="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900" dirty="0" err="1">
                <a:solidFill>
                  <a:srgbClr val="268BD2"/>
                </a:solidFill>
                <a:latin typeface="Consolas" panose="020B0609020204030204" pitchFamily="49" charset="0"/>
              </a:rPr>
              <a:t>crowd_boxes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 dirty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 dirty="0" err="1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900" dirty="0" err="1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900" dirty="0" err="1">
                <a:solidFill>
                  <a:srgbClr val="268BD2"/>
                </a:solidFill>
                <a:latin typeface="Consolas" panose="020B0609020204030204" pitchFamily="49" charset="0"/>
              </a:rPr>
              <a:t>gather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900" dirty="0" err="1">
                <a:solidFill>
                  <a:srgbClr val="BBBBBB"/>
                </a:solidFill>
                <a:latin typeface="Consolas" panose="020B0609020204030204" pitchFamily="49" charset="0"/>
              </a:rPr>
              <a:t>gt_boxes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900" dirty="0" err="1">
                <a:solidFill>
                  <a:srgbClr val="268BD2"/>
                </a:solidFill>
                <a:latin typeface="Consolas" panose="020B0609020204030204" pitchFamily="49" charset="0"/>
              </a:rPr>
              <a:t>crowd_ix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900" dirty="0" err="1">
                <a:solidFill>
                  <a:srgbClr val="BBBBBB"/>
                </a:solidFill>
                <a:latin typeface="Consolas" panose="020B0609020204030204" pitchFamily="49" charset="0"/>
              </a:rPr>
              <a:t>gt_class_ids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 dirty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 dirty="0" err="1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900" dirty="0" err="1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900" dirty="0" err="1">
                <a:solidFill>
                  <a:srgbClr val="268BD2"/>
                </a:solidFill>
                <a:latin typeface="Consolas" panose="020B0609020204030204" pitchFamily="49" charset="0"/>
              </a:rPr>
              <a:t>gather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900" dirty="0" err="1">
                <a:solidFill>
                  <a:srgbClr val="BBBBBB"/>
                </a:solidFill>
                <a:latin typeface="Consolas" panose="020B0609020204030204" pitchFamily="49" charset="0"/>
              </a:rPr>
              <a:t>gt_class_ids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900" dirty="0" err="1">
                <a:solidFill>
                  <a:srgbClr val="268BD2"/>
                </a:solidFill>
                <a:latin typeface="Consolas" panose="020B0609020204030204" pitchFamily="49" charset="0"/>
              </a:rPr>
              <a:t>non_crowd_ix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900" dirty="0" err="1">
                <a:solidFill>
                  <a:srgbClr val="BBBBBB"/>
                </a:solidFill>
                <a:latin typeface="Consolas" panose="020B0609020204030204" pitchFamily="49" charset="0"/>
              </a:rPr>
              <a:t>gt_boxes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 dirty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 dirty="0" err="1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900" dirty="0" err="1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900" dirty="0" err="1">
                <a:solidFill>
                  <a:srgbClr val="268BD2"/>
                </a:solidFill>
                <a:latin typeface="Consolas" panose="020B0609020204030204" pitchFamily="49" charset="0"/>
              </a:rPr>
              <a:t>gather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900" dirty="0" err="1">
                <a:solidFill>
                  <a:srgbClr val="BBBBBB"/>
                </a:solidFill>
                <a:latin typeface="Consolas" panose="020B0609020204030204" pitchFamily="49" charset="0"/>
              </a:rPr>
              <a:t>gt_boxes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900" dirty="0" err="1">
                <a:solidFill>
                  <a:srgbClr val="268BD2"/>
                </a:solidFill>
                <a:latin typeface="Consolas" panose="020B0609020204030204" pitchFamily="49" charset="0"/>
              </a:rPr>
              <a:t>non_crowd_ix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900" dirty="0" err="1">
                <a:solidFill>
                  <a:srgbClr val="BBBBBB"/>
                </a:solidFill>
                <a:latin typeface="Consolas" panose="020B0609020204030204" pitchFamily="49" charset="0"/>
              </a:rPr>
              <a:t>gt_masks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 dirty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 dirty="0" err="1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900" dirty="0" err="1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900" dirty="0" err="1">
                <a:solidFill>
                  <a:srgbClr val="268BD2"/>
                </a:solidFill>
                <a:latin typeface="Consolas" panose="020B0609020204030204" pitchFamily="49" charset="0"/>
              </a:rPr>
              <a:t>gather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900" dirty="0" err="1">
                <a:solidFill>
                  <a:srgbClr val="BBBBBB"/>
                </a:solidFill>
                <a:latin typeface="Consolas" panose="020B0609020204030204" pitchFamily="49" charset="0"/>
              </a:rPr>
              <a:t>gt_masks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900" dirty="0" err="1">
                <a:solidFill>
                  <a:srgbClr val="268BD2"/>
                </a:solidFill>
                <a:latin typeface="Consolas" panose="020B0609020204030204" pitchFamily="49" charset="0"/>
              </a:rPr>
              <a:t>non_crowd_ix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axis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>
                <a:solidFill>
                  <a:srgbClr val="D33682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ko-KR" altLang="en-US" sz="900" b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altLang="ko-KR" sz="900" i="1">
                <a:solidFill>
                  <a:srgbClr val="657B83"/>
                </a:solidFill>
                <a:latin typeface="Consolas" panose="020B0609020204030204" pitchFamily="49" charset="0"/>
              </a:rPr>
              <a:t>#</a:t>
            </a:r>
            <a:r>
              <a:rPr lang="ko-KR" altLang="en-US" sz="900" i="1">
                <a:solidFill>
                  <a:srgbClr val="657B83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900" i="1">
                <a:solidFill>
                  <a:srgbClr val="657B83"/>
                </a:solidFill>
                <a:latin typeface="Consolas" panose="020B0609020204030204" pitchFamily="49" charset="0"/>
              </a:rPr>
              <a:t>non_crowd box</a:t>
            </a:r>
            <a:r>
              <a:rPr lang="ko-KR" altLang="en-US" sz="900" i="1">
                <a:solidFill>
                  <a:srgbClr val="657B83"/>
                </a:solidFill>
                <a:latin typeface="Consolas" panose="020B0609020204030204" pitchFamily="49" charset="0"/>
              </a:rPr>
              <a:t>에 대하여 </a:t>
            </a:r>
            <a:r>
              <a:rPr lang="en-US" altLang="ko-KR" sz="900" i="1">
                <a:solidFill>
                  <a:srgbClr val="657B83"/>
                </a:solidFill>
                <a:latin typeface="Consolas" panose="020B0609020204030204" pitchFamily="49" charset="0"/>
              </a:rPr>
              <a:t>id</a:t>
            </a:r>
            <a:r>
              <a:rPr lang="ko-KR" altLang="en-US" sz="900" i="1">
                <a:solidFill>
                  <a:srgbClr val="657B83"/>
                </a:solidFill>
                <a:latin typeface="Consolas" panose="020B0609020204030204" pitchFamily="49" charset="0"/>
              </a:rPr>
              <a:t> 와 </a:t>
            </a:r>
            <a:r>
              <a:rPr lang="en-US" altLang="ko-KR" sz="900" i="1">
                <a:solidFill>
                  <a:srgbClr val="657B83"/>
                </a:solidFill>
                <a:latin typeface="Consolas" panose="020B0609020204030204" pitchFamily="49" charset="0"/>
              </a:rPr>
              <a:t>box mask</a:t>
            </a:r>
            <a:r>
              <a:rPr lang="ko-KR" altLang="en-US" sz="900" i="1">
                <a:solidFill>
                  <a:srgbClr val="657B83"/>
                </a:solidFill>
                <a:latin typeface="Consolas" panose="020B0609020204030204" pitchFamily="49" charset="0"/>
              </a:rPr>
              <a:t>를 추려낸다</a:t>
            </a:r>
            <a:r>
              <a:rPr lang="en-US" altLang="ko-KR" sz="900" i="1">
                <a:solidFill>
                  <a:srgbClr val="657B83"/>
                </a:solidFill>
                <a:latin typeface="Consolas" panose="020B0609020204030204" pitchFamily="49" charset="0"/>
              </a:rPr>
              <a:t>.</a:t>
            </a:r>
            <a:endParaRPr lang="en-US" altLang="ko-KR" sz="900" b="0" dirty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242271" y="1627104"/>
            <a:ext cx="5343525" cy="486287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000" i="1">
                <a:solidFill>
                  <a:srgbClr val="657B83"/>
                </a:solidFill>
                <a:latin typeface="Consolas" panose="020B0609020204030204" pitchFamily="49" charset="0"/>
              </a:rPr>
              <a:t># Compute overlaps matrix [proposals, gt_boxes]</a:t>
            </a:r>
            <a:endParaRPr lang="en-US" altLang="ko-KR" sz="10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overlaps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overlaps_graph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(proposals, gt_boxes)</a:t>
            </a: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/>
            </a:r>
            <a:b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</a:b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000" i="1">
                <a:solidFill>
                  <a:srgbClr val="657B83"/>
                </a:solidFill>
                <a:latin typeface="Consolas" panose="020B0609020204030204" pitchFamily="49" charset="0"/>
              </a:rPr>
              <a:t># IOU</a:t>
            </a:r>
            <a:r>
              <a:rPr lang="ko-KR" altLang="en-US" sz="1000" i="1">
                <a:solidFill>
                  <a:srgbClr val="657B83"/>
                </a:solidFill>
                <a:latin typeface="Consolas" panose="020B0609020204030204" pitchFamily="49" charset="0"/>
              </a:rPr>
              <a:t>를 계산한다</a:t>
            </a:r>
            <a:r>
              <a:rPr lang="en-US" altLang="ko-KR" sz="1000" i="1">
                <a:solidFill>
                  <a:srgbClr val="657B83"/>
                </a:solidFill>
                <a:latin typeface="Consolas" panose="020B0609020204030204" pitchFamily="49" charset="0"/>
              </a:rPr>
              <a:t>. with crowd boxes [proposals, crowd_boxes]</a:t>
            </a:r>
            <a:endParaRPr lang="en-US" altLang="ko-KR" sz="10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crowd_overlaps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overlaps_graph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(proposals,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crowd_boxes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crowd_iou_max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reduce_max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crowd_overlaps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, axis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no_crowd_bool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(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crowd_iou_max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D33682"/>
                </a:solidFill>
                <a:latin typeface="Consolas" panose="020B0609020204030204" pitchFamily="49" charset="0"/>
              </a:rPr>
              <a:t>0.001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/>
            </a:r>
            <a:b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</a:b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000" i="1">
                <a:solidFill>
                  <a:srgbClr val="657B83"/>
                </a:solidFill>
                <a:latin typeface="Consolas" panose="020B0609020204030204" pitchFamily="49" charset="0"/>
              </a:rPr>
              <a:t># Determine positive and negative ROIs</a:t>
            </a:r>
            <a:endParaRPr lang="en-US" altLang="ko-KR" sz="10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roi_iou_max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reduce_max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overlaps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, axis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000" i="1">
                <a:solidFill>
                  <a:srgbClr val="657B83"/>
                </a:solidFill>
                <a:latin typeface="Consolas" panose="020B0609020204030204" pitchFamily="49" charset="0"/>
              </a:rPr>
              <a:t># 1. Positive ROIs are those with &gt;= 0.5 IoU with a GT box</a:t>
            </a:r>
            <a:endParaRPr lang="en-US" altLang="ko-KR" sz="10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positive_roi_bool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(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roi_iou_max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&gt;=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D33682"/>
                </a:solidFill>
                <a:latin typeface="Consolas" panose="020B0609020204030204" pitchFamily="49" charset="0"/>
              </a:rPr>
              <a:t>0.5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positive_indices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where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positive_roi_bool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)[:, </a:t>
            </a:r>
            <a:r>
              <a:rPr lang="en-US" altLang="ko-KR" sz="100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000" i="1">
                <a:solidFill>
                  <a:srgbClr val="657B83"/>
                </a:solidFill>
                <a:latin typeface="Consolas" panose="020B0609020204030204" pitchFamily="49" charset="0"/>
              </a:rPr>
              <a:t># 2. Negative ROIs are those with &lt; 0.5 with every GT box. Skip crowds.</a:t>
            </a:r>
            <a:endParaRPr lang="en-US" altLang="ko-KR" sz="10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negative_indices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where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logical_and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roi_iou_max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D33682"/>
                </a:solidFill>
                <a:latin typeface="Consolas" panose="020B0609020204030204" pitchFamily="49" charset="0"/>
              </a:rPr>
              <a:t>0.5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no_crowd_bool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))[:, </a:t>
            </a:r>
            <a:r>
              <a:rPr lang="en-US" altLang="ko-KR" sz="100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/>
            </a:r>
            <a:b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</a:b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000" i="1">
                <a:solidFill>
                  <a:srgbClr val="657B83"/>
                </a:solidFill>
                <a:latin typeface="Consolas" panose="020B0609020204030204" pitchFamily="49" charset="0"/>
              </a:rPr>
              <a:t># Subsample ROIs. Aim for 33% positive</a:t>
            </a:r>
            <a:endParaRPr lang="en-US" altLang="ko-KR" sz="10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000" i="1">
                <a:solidFill>
                  <a:srgbClr val="657B83"/>
                </a:solidFill>
                <a:latin typeface="Consolas" panose="020B0609020204030204" pitchFamily="49" charset="0"/>
              </a:rPr>
              <a:t># Positive ROIs</a:t>
            </a:r>
            <a:endParaRPr lang="en-US" altLang="ko-KR" sz="10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positive_count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CB4B16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(config.</a:t>
            </a:r>
            <a:r>
              <a:rPr lang="en-US" altLang="ko-KR" sz="1000">
                <a:solidFill>
                  <a:srgbClr val="CB4B16"/>
                </a:solidFill>
                <a:latin typeface="Consolas" panose="020B0609020204030204" pitchFamily="49" charset="0"/>
              </a:rPr>
              <a:t>TRAIN_ROIS_PER_IMAGE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*</a:t>
            </a:r>
            <a:endParaRPr lang="en-US" altLang="ko-KR" sz="10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           config.</a:t>
            </a:r>
            <a:r>
              <a:rPr lang="en-US" altLang="ko-KR" sz="1000">
                <a:solidFill>
                  <a:srgbClr val="CB4B16"/>
                </a:solidFill>
                <a:latin typeface="Consolas" panose="020B0609020204030204" pitchFamily="49" charset="0"/>
              </a:rPr>
              <a:t>ROI_POSITIVE_RATIO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positive_indices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>
                <a:solidFill>
                  <a:srgbClr val="CB4B16"/>
                </a:solidFill>
                <a:latin typeface="Consolas" panose="020B0609020204030204" pitchFamily="49" charset="0"/>
              </a:rPr>
              <a:t>random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shuffle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positive_indices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)[: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positive_count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positive_count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shape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positive_indices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)[</a:t>
            </a:r>
            <a:r>
              <a:rPr lang="en-US" altLang="ko-KR" sz="100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000" i="1">
                <a:solidFill>
                  <a:srgbClr val="657B83"/>
                </a:solidFill>
                <a:latin typeface="Consolas" panose="020B0609020204030204" pitchFamily="49" charset="0"/>
              </a:rPr>
              <a:t># Negative ROIs. Add enough to maintain positive:negative ratio.</a:t>
            </a:r>
            <a:endParaRPr lang="en-US" altLang="ko-KR" sz="10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r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D33682"/>
                </a:solidFill>
                <a:latin typeface="Consolas" panose="020B0609020204030204" pitchFamily="49" charset="0"/>
              </a:rPr>
              <a:t>1.0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/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config.</a:t>
            </a:r>
            <a:r>
              <a:rPr lang="en-US" altLang="ko-KR" sz="1000">
                <a:solidFill>
                  <a:srgbClr val="CB4B16"/>
                </a:solidFill>
                <a:latin typeface="Consolas" panose="020B0609020204030204" pitchFamily="49" charset="0"/>
              </a:rPr>
              <a:t>ROI_POSITIVE_RATIO</a:t>
            </a:r>
            <a:endParaRPr lang="en-US" altLang="ko-KR" sz="10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negative_count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cast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r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*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cast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positive_count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0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float32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), </a:t>
            </a:r>
            <a:r>
              <a:rPr lang="en-US" altLang="ko-KR" sz="10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int32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)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-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positive_count</a:t>
            </a:r>
            <a:endParaRPr lang="en-US" altLang="ko-KR" sz="10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negative_indices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>
                <a:solidFill>
                  <a:srgbClr val="CB4B16"/>
                </a:solidFill>
                <a:latin typeface="Consolas" panose="020B0609020204030204" pitchFamily="49" charset="0"/>
              </a:rPr>
              <a:t>random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shuffle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negative_indices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)[: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negative_count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]</a:t>
            </a:r>
            <a:endParaRPr lang="en-US" altLang="ko-KR" sz="1000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B1C6B9D-D805-EF49-9E79-102735983131}"/>
              </a:ext>
            </a:extLst>
          </p:cNvPr>
          <p:cNvSpPr/>
          <p:nvPr/>
        </p:nvSpPr>
        <p:spPr>
          <a:xfrm>
            <a:off x="2815120" y="2230997"/>
            <a:ext cx="260432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dirty="0"/>
              <a:t>입력과 동일한 크기와 내용의 </a:t>
            </a:r>
            <a:r>
              <a:rPr lang="ko-KR" altLang="en-US" sz="1100" dirty="0" err="1"/>
              <a:t>텐서를</a:t>
            </a:r>
            <a:r>
              <a:rPr lang="ko-KR" altLang="en-US" sz="1100" dirty="0"/>
              <a:t> 만든다</a:t>
            </a:r>
            <a:r>
              <a:rPr lang="en-US" altLang="ko-KR" sz="1100" dirty="0"/>
              <a:t>.</a:t>
            </a:r>
            <a:endParaRPr lang="ko-KR" altLang="en-US" sz="11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727F67B-5B6F-4B46-936E-79DAEDD767AA}"/>
              </a:ext>
            </a:extLst>
          </p:cNvPr>
          <p:cNvSpPr/>
          <p:nvPr/>
        </p:nvSpPr>
        <p:spPr>
          <a:xfrm>
            <a:off x="2637942" y="2686404"/>
            <a:ext cx="260432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dirty="0"/>
              <a:t>0</a:t>
            </a:r>
            <a:r>
              <a:rPr lang="ko-KR" altLang="en-US" sz="1100" dirty="0"/>
              <a:t> 크기의  박스를 삭제 한다</a:t>
            </a:r>
            <a:r>
              <a:rPr lang="en-US" altLang="ko-KR" sz="1100" dirty="0"/>
              <a:t>.</a:t>
            </a:r>
            <a:endParaRPr lang="ko-KR" altLang="en-US" sz="1100" dirty="0"/>
          </a:p>
        </p:txBody>
      </p:sp>
      <p:cxnSp>
        <p:nvCxnSpPr>
          <p:cNvPr id="11" name="구부러진 연결선 14">
            <a:extLst>
              <a:ext uri="{FF2B5EF4-FFF2-40B4-BE49-F238E27FC236}">
                <a16:creationId xmlns:a16="http://schemas.microsoft.com/office/drawing/2014/main" id="{1ACC9BB3-5FAF-E946-B0D8-05896131A89D}"/>
              </a:ext>
            </a:extLst>
          </p:cNvPr>
          <p:cNvCxnSpPr>
            <a:cxnSpLocks/>
          </p:cNvCxnSpPr>
          <p:nvPr/>
        </p:nvCxnSpPr>
        <p:spPr>
          <a:xfrm rot="16200000" flipV="1">
            <a:off x="276958" y="4122923"/>
            <a:ext cx="3047169" cy="1341976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7503203-7E9A-8641-866D-7DF1F2A3170E}"/>
              </a:ext>
            </a:extLst>
          </p:cNvPr>
          <p:cNvSpPr/>
          <p:nvPr/>
        </p:nvSpPr>
        <p:spPr>
          <a:xfrm>
            <a:off x="2244686" y="3672954"/>
            <a:ext cx="2153102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dirty="0" err="1"/>
              <a:t>non_zeros</a:t>
            </a:r>
            <a:r>
              <a:rPr lang="ko-KR" altLang="en-US" sz="1100" dirty="0"/>
              <a:t>의 인덱스를 구한다</a:t>
            </a:r>
            <a:r>
              <a:rPr lang="en-US" altLang="ko-KR" sz="1100" dirty="0"/>
              <a:t>.</a:t>
            </a:r>
            <a:endParaRPr lang="ko-KR" altLang="en-US" sz="1100" dirty="0"/>
          </a:p>
        </p:txBody>
      </p:sp>
      <p:cxnSp>
        <p:nvCxnSpPr>
          <p:cNvPr id="13" name="구부러진 연결선 14">
            <a:extLst>
              <a:ext uri="{FF2B5EF4-FFF2-40B4-BE49-F238E27FC236}">
                <a16:creationId xmlns:a16="http://schemas.microsoft.com/office/drawing/2014/main" id="{7C3A8D33-AE85-A64C-A610-C41D71E71607}"/>
              </a:ext>
            </a:extLst>
          </p:cNvPr>
          <p:cNvCxnSpPr>
            <a:cxnSpLocks/>
          </p:cNvCxnSpPr>
          <p:nvPr/>
        </p:nvCxnSpPr>
        <p:spPr>
          <a:xfrm flipV="1">
            <a:off x="2815118" y="3573278"/>
            <a:ext cx="738186" cy="206559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7503203-7E9A-8641-866D-7DF1F2A3170E}"/>
              </a:ext>
            </a:extLst>
          </p:cNvPr>
          <p:cNvSpPr/>
          <p:nvPr/>
        </p:nvSpPr>
        <p:spPr>
          <a:xfrm>
            <a:off x="308606" y="5486499"/>
            <a:ext cx="380619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>
                <a:latin typeface="맑은 고딕" panose="020B0503020000020004" pitchFamily="50" charset="-127"/>
                <a:ea typeface="맑은 고딕" panose="020B0503020000020004" pitchFamily="50" charset="-127"/>
              </a:rPr>
              <a:t>☞</a:t>
            </a:r>
            <a:r>
              <a:rPr lang="en-US" altLang="ko-KR" sz="1100"/>
              <a:t>tf.where</a:t>
            </a:r>
            <a:r>
              <a:rPr lang="ko-KR" altLang="en-US" sz="1100"/>
              <a:t>에서 컨디션 조건만 있으면</a:t>
            </a:r>
            <a:r>
              <a:rPr lang="en-US" altLang="ko-KR" sz="1100"/>
              <a:t>,</a:t>
            </a:r>
            <a:r>
              <a:rPr lang="ko-KR" altLang="en-US" sz="1100"/>
              <a:t> 인덱스를 리턴한다</a:t>
            </a:r>
            <a:r>
              <a:rPr lang="en-US" altLang="ko-KR" sz="1100"/>
              <a:t>.</a:t>
            </a:r>
            <a:endParaRPr lang="ko-KR" altLang="en-US" sz="11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7503203-7E9A-8641-866D-7DF1F2A3170E}"/>
              </a:ext>
            </a:extLst>
          </p:cNvPr>
          <p:cNvSpPr/>
          <p:nvPr/>
        </p:nvSpPr>
        <p:spPr>
          <a:xfrm>
            <a:off x="308606" y="5808038"/>
            <a:ext cx="4859742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>
                <a:latin typeface="맑은 고딕" panose="020B0503020000020004" pitchFamily="50" charset="-127"/>
                <a:ea typeface="맑은 고딕" panose="020B0503020000020004" pitchFamily="50" charset="-127"/>
              </a:rPr>
              <a:t>☞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where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non_zeros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  <a:r>
              <a:rPr lang="ko-KR" altLang="en-US" sz="1100"/>
              <a:t>를 하면 </a:t>
            </a:r>
            <a:r>
              <a:rPr lang="en-US" altLang="ko-KR" sz="1100"/>
              <a:t>[ [1],[3]] </a:t>
            </a:r>
            <a:r>
              <a:rPr lang="ko-KR" altLang="en-US" sz="1100"/>
              <a:t>이런식의 열백터가 나오는데</a:t>
            </a:r>
            <a:r>
              <a:rPr lang="en-US" altLang="ko-KR" sz="1100"/>
              <a:t>,</a:t>
            </a:r>
            <a:r>
              <a:rPr lang="ko-KR" altLang="en-US" sz="1100"/>
              <a:t> 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[:, 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]</a:t>
            </a:r>
            <a:r>
              <a:rPr lang="ko-KR" altLang="en-US" sz="1100">
                <a:latin typeface="Consolas" panose="020B0609020204030204" pitchFamily="49" charset="0"/>
              </a:rPr>
              <a:t>을 추가 함으로 행벡터로 바꾸어준다</a:t>
            </a:r>
            <a:r>
              <a:rPr lang="en-US" altLang="ko-KR" sz="1100">
                <a:latin typeface="Consolas" panose="020B0609020204030204" pitchFamily="49" charset="0"/>
              </a:rPr>
              <a:t>.</a:t>
            </a:r>
            <a:endParaRPr lang="ko-KR" altLang="en-US" sz="1100" dirty="0"/>
          </a:p>
        </p:txBody>
      </p:sp>
      <p:cxnSp>
        <p:nvCxnSpPr>
          <p:cNvPr id="16" name="구부러진 연결선 14">
            <a:extLst>
              <a:ext uri="{FF2B5EF4-FFF2-40B4-BE49-F238E27FC236}">
                <a16:creationId xmlns:a16="http://schemas.microsoft.com/office/drawing/2014/main" id="{1ACC9BB3-5FAF-E946-B0D8-05896131A89D}"/>
              </a:ext>
            </a:extLst>
          </p:cNvPr>
          <p:cNvCxnSpPr>
            <a:cxnSpLocks/>
          </p:cNvCxnSpPr>
          <p:nvPr/>
        </p:nvCxnSpPr>
        <p:spPr>
          <a:xfrm>
            <a:off x="1495666" y="3147394"/>
            <a:ext cx="1731238" cy="311423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7503203-7E9A-8641-866D-7DF1F2A3170E}"/>
              </a:ext>
            </a:extLst>
          </p:cNvPr>
          <p:cNvSpPr/>
          <p:nvPr/>
        </p:nvSpPr>
        <p:spPr>
          <a:xfrm>
            <a:off x="308607" y="6317493"/>
            <a:ext cx="4548316" cy="5693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>
                <a:latin typeface="맑은 고딕" panose="020B0503020000020004" pitchFamily="50" charset="-127"/>
              </a:rPr>
              <a:t>☞ 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gt_class_ids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boolean_mask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(gt_class_ids,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non_zeros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                     name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2AA198"/>
                </a:solidFill>
                <a:latin typeface="Consolas" panose="020B0609020204030204" pitchFamily="49" charset="0"/>
              </a:rPr>
              <a:t>"trim_gt_class_ids"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000"/>
              <a:t>gt_class_ids </a:t>
            </a:r>
            <a:r>
              <a:rPr lang="ko-KR" altLang="en-US" sz="1000"/>
              <a:t>중 </a:t>
            </a:r>
            <a:r>
              <a:rPr lang="en-US" altLang="ko-KR" sz="1000"/>
              <a:t>0</a:t>
            </a:r>
            <a:r>
              <a:rPr lang="ko-KR" altLang="en-US" sz="1000"/>
              <a:t>이 아닌것만 구한다</a:t>
            </a:r>
            <a:r>
              <a:rPr lang="en-US" altLang="ko-KR" sz="1000"/>
              <a:t>.</a:t>
            </a:r>
            <a:endParaRPr lang="ko-KR" altLang="en-US" sz="1000" dirty="0"/>
          </a:p>
        </p:txBody>
      </p:sp>
      <p:sp>
        <p:nvSpPr>
          <p:cNvPr id="5" name="직사각형 4"/>
          <p:cNvSpPr/>
          <p:nvPr/>
        </p:nvSpPr>
        <p:spPr>
          <a:xfrm>
            <a:off x="322934" y="6977032"/>
            <a:ext cx="379186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>
                <a:solidFill>
                  <a:srgbClr val="2AA198"/>
                </a:solidFill>
                <a:latin typeface="Consolas" panose="020B0609020204030204" pitchFamily="49" charset="0"/>
              </a:rPr>
              <a:t>gt_class_ids: [N] int. Ground truth class IDs</a:t>
            </a:r>
            <a:endParaRPr lang="en-US" altLang="ko-KR" sz="1100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7503203-7E9A-8641-866D-7DF1F2A3170E}"/>
              </a:ext>
            </a:extLst>
          </p:cNvPr>
          <p:cNvSpPr/>
          <p:nvPr/>
        </p:nvSpPr>
        <p:spPr>
          <a:xfrm>
            <a:off x="5493372" y="1912225"/>
            <a:ext cx="288516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>
                <a:latin typeface="맑은 고딕" panose="020B0503020000020004" pitchFamily="50" charset="-127"/>
                <a:ea typeface="맑은 고딕" panose="020B0503020000020004" pitchFamily="50" charset="-127"/>
              </a:rPr>
              <a:t>☞</a:t>
            </a:r>
            <a:r>
              <a:rPr lang="en-US" altLang="ko-KR" sz="1100"/>
              <a:t> proposal</a:t>
            </a:r>
            <a:r>
              <a:rPr lang="ko-KR" altLang="en-US" sz="1100"/>
              <a:t>와 </a:t>
            </a:r>
            <a:r>
              <a:rPr lang="en-US" altLang="ko-KR" sz="1100"/>
              <a:t>gt_boxe</a:t>
            </a:r>
            <a:r>
              <a:rPr lang="ko-KR" altLang="en-US" sz="1100"/>
              <a:t>와의 </a:t>
            </a:r>
            <a:r>
              <a:rPr lang="en-US" altLang="ko-KR" sz="1100"/>
              <a:t>IOU</a:t>
            </a:r>
            <a:r>
              <a:rPr lang="ko-KR" altLang="en-US" sz="1100"/>
              <a:t>를 구한다</a:t>
            </a:r>
            <a:r>
              <a:rPr lang="en-US" altLang="ko-KR" sz="1100"/>
              <a:t>.</a:t>
            </a:r>
            <a:endParaRPr lang="ko-KR" altLang="en-US" sz="1100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7503203-7E9A-8641-866D-7DF1F2A3170E}"/>
              </a:ext>
            </a:extLst>
          </p:cNvPr>
          <p:cNvSpPr/>
          <p:nvPr/>
        </p:nvSpPr>
        <p:spPr>
          <a:xfrm>
            <a:off x="5288413" y="6489974"/>
            <a:ext cx="434567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>
                <a:latin typeface="맑은 고딕" panose="020B0503020000020004" pitchFamily="50" charset="-127"/>
                <a:ea typeface="맑은 고딕" panose="020B0503020000020004" pitchFamily="50" charset="-127"/>
              </a:rPr>
              <a:t>☞</a:t>
            </a:r>
            <a:r>
              <a:rPr lang="en-US" altLang="ko-KR" sz="1100"/>
              <a:t> positive</a:t>
            </a:r>
            <a:r>
              <a:rPr lang="ko-KR" altLang="en-US" sz="1100"/>
              <a:t>와 </a:t>
            </a:r>
            <a:r>
              <a:rPr lang="en-US" altLang="ko-KR" sz="1100"/>
              <a:t>negative</a:t>
            </a:r>
            <a:r>
              <a:rPr lang="ko-KR" altLang="en-US" sz="1100"/>
              <a:t> 인덱스를 구하고 이에 해당하는 </a:t>
            </a:r>
            <a:r>
              <a:rPr lang="en-US" altLang="ko-KR" sz="1100"/>
              <a:t>IOU</a:t>
            </a:r>
            <a:r>
              <a:rPr lang="ko-KR" altLang="en-US" sz="1100"/>
              <a:t>를 구한다</a:t>
            </a:r>
            <a:r>
              <a:rPr lang="en-US" altLang="ko-KR" sz="1100"/>
              <a:t>.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30134046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1277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/>
              <a:t>utils.py</a:t>
            </a:r>
            <a:endParaRPr lang="ko-KR" altLang="en-US" sz="2800" b="1" dirty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218074" y="1127908"/>
            <a:ext cx="8786777" cy="44599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b="1"/>
              <a:t>def</a:t>
            </a:r>
            <a:r>
              <a:rPr lang="en-US" altLang="ko-KR"/>
              <a:t> detection_targets_graph(proposals, gt_class_ids, gt_boxes, gt_masks, config):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171433" y="1842167"/>
            <a:ext cx="5533628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i="1">
                <a:solidFill>
                  <a:srgbClr val="657B83"/>
                </a:solidFill>
                <a:latin typeface="Consolas" panose="020B0609020204030204" pitchFamily="49" charset="0"/>
              </a:rPr>
              <a:t># Gather selected ROIs</a:t>
            </a:r>
            <a:endParaRPr lang="en-US" altLang="ko-KR" sz="10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positive_rois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gather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(proposals,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positive_indices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negative_rois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gather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(proposals,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negative_indices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/>
            </a:r>
            <a:b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</a:b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000" i="1">
                <a:solidFill>
                  <a:srgbClr val="657B83"/>
                </a:solidFill>
                <a:latin typeface="Consolas" panose="020B0609020204030204" pitchFamily="49" charset="0"/>
              </a:rPr>
              <a:t># Assign positive ROIs to GT boxes.</a:t>
            </a:r>
            <a:endParaRPr lang="en-US" altLang="ko-KR" sz="10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positive_overlaps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gather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overlaps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positive_indices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roi_gt_box_assignment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cond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10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greater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shape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positive_overlaps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)[</a:t>
            </a:r>
            <a:r>
              <a:rPr lang="en-US" altLang="ko-KR" sz="1000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], </a:t>
            </a:r>
            <a:r>
              <a:rPr lang="en-US" altLang="ko-KR" sz="100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),</a:t>
            </a: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    true_fn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 b="1">
                <a:solidFill>
                  <a:srgbClr val="93A1A1"/>
                </a:solidFill>
                <a:latin typeface="Consolas" panose="020B0609020204030204" pitchFamily="49" charset="0"/>
              </a:rPr>
              <a:t>lambda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: </a:t>
            </a:r>
            <a:r>
              <a:rPr lang="en-US" altLang="ko-KR" sz="10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argmax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positive_overlaps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, axis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),</a:t>
            </a: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    false_fn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 b="1">
                <a:solidFill>
                  <a:srgbClr val="93A1A1"/>
                </a:solidFill>
                <a:latin typeface="Consolas" panose="020B0609020204030204" pitchFamily="49" charset="0"/>
              </a:rPr>
              <a:t>lambda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: </a:t>
            </a:r>
            <a:r>
              <a:rPr lang="en-US" altLang="ko-KR" sz="10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cast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constant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([]),</a:t>
            </a:r>
            <a:r>
              <a:rPr lang="en-US" altLang="ko-KR" sz="10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int64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)</a:t>
            </a: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roi_gt_boxes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gather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(gt_boxes,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roi_gt_box_assignment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roi_gt_class_ids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gather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(gt_class_ids,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roi_gt_box_assignment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/>
            </a:r>
            <a:b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</a:b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000" i="1">
                <a:solidFill>
                  <a:srgbClr val="657B83"/>
                </a:solidFill>
                <a:latin typeface="Consolas" panose="020B0609020204030204" pitchFamily="49" charset="0"/>
              </a:rPr>
              <a:t># Compute bbox refinement for positive ROIs</a:t>
            </a:r>
          </a:p>
          <a:p>
            <a:endParaRPr lang="en-US" altLang="ko-KR" sz="10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deltas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CB4B16"/>
                </a:solidFill>
                <a:latin typeface="Consolas" panose="020B0609020204030204" pitchFamily="49" charset="0"/>
              </a:rPr>
              <a:t>utils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box_refinement_graph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positive_rois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roi_gt_boxes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deltas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/=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config.</a:t>
            </a:r>
            <a:r>
              <a:rPr lang="en-US" altLang="ko-KR" sz="1000">
                <a:solidFill>
                  <a:srgbClr val="CB4B16"/>
                </a:solidFill>
                <a:latin typeface="Consolas" panose="020B0609020204030204" pitchFamily="49" charset="0"/>
              </a:rPr>
              <a:t>BBOX_STD_DEV</a:t>
            </a:r>
            <a:endParaRPr lang="en-US" altLang="ko-KR" sz="10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/>
            </a:r>
            <a:b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</a:b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000" i="1">
                <a:solidFill>
                  <a:srgbClr val="657B83"/>
                </a:solidFill>
                <a:latin typeface="Consolas" panose="020B0609020204030204" pitchFamily="49" charset="0"/>
              </a:rPr>
              <a:t># Assign positive ROIs to GT masks</a:t>
            </a:r>
            <a:endParaRPr lang="en-US" altLang="ko-KR" sz="10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000" i="1">
                <a:solidFill>
                  <a:srgbClr val="657B83"/>
                </a:solidFill>
                <a:latin typeface="Consolas" panose="020B0609020204030204" pitchFamily="49" charset="0"/>
              </a:rPr>
              <a:t># Permute masks to [N, height, width, 1]</a:t>
            </a:r>
            <a:endParaRPr lang="en-US" altLang="ko-KR" sz="10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transposed_masks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expand_dims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transpose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(gt_masks, [</a:t>
            </a:r>
            <a:r>
              <a:rPr lang="en-US" altLang="ko-KR" sz="1000">
                <a:solidFill>
                  <a:srgbClr val="D33682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00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000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]),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-</a:t>
            </a:r>
            <a:r>
              <a:rPr lang="en-US" altLang="ko-KR" sz="1000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000" i="1">
                <a:solidFill>
                  <a:srgbClr val="657B83"/>
                </a:solidFill>
                <a:latin typeface="Consolas" panose="020B0609020204030204" pitchFamily="49" charset="0"/>
              </a:rPr>
              <a:t># Pick the right mask for each ROI</a:t>
            </a:r>
            <a:endParaRPr lang="en-US" altLang="ko-KR" sz="10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roi_masks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gather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transposed_masks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roi_gt_box_assignment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/>
            </a:r>
            <a:b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</a:b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000" i="1">
                <a:solidFill>
                  <a:srgbClr val="657B83"/>
                </a:solidFill>
                <a:latin typeface="Consolas" panose="020B0609020204030204" pitchFamily="49" charset="0"/>
              </a:rPr>
              <a:t># Compute mask targets</a:t>
            </a:r>
            <a:endParaRPr lang="en-US" altLang="ko-KR" sz="10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boxes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positive_rois</a:t>
            </a:r>
            <a:endParaRPr lang="en-US" altLang="ko-KR" sz="1000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360504" y="1719057"/>
            <a:ext cx="5331309" cy="49398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config.</a:t>
            </a:r>
            <a:r>
              <a:rPr lang="en-US" altLang="ko-KR" sz="900">
                <a:solidFill>
                  <a:srgbClr val="CB4B16"/>
                </a:solidFill>
                <a:latin typeface="Consolas" panose="020B0609020204030204" pitchFamily="49" charset="0"/>
              </a:rPr>
              <a:t>USE_MINI_MASK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900" i="1">
                <a:solidFill>
                  <a:srgbClr val="657B83"/>
                </a:solidFill>
                <a:latin typeface="Consolas" panose="020B0609020204030204" pitchFamily="49" charset="0"/>
              </a:rPr>
              <a:t># Transform ROI coordinates from normalized image space</a:t>
            </a:r>
            <a:endParaRPr lang="en-US" altLang="ko-KR" sz="9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900" i="1">
                <a:solidFill>
                  <a:srgbClr val="657B83"/>
                </a:solidFill>
                <a:latin typeface="Consolas" panose="020B0609020204030204" pitchFamily="49" charset="0"/>
              </a:rPr>
              <a:t># to normalized mini-mask space.</a:t>
            </a:r>
            <a:endParaRPr lang="en-US" altLang="ko-KR" sz="9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y1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x1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y2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x2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split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positive_rois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900">
                <a:solidFill>
                  <a:srgbClr val="D33682"/>
                </a:solidFill>
                <a:latin typeface="Consolas" panose="020B0609020204030204" pitchFamily="49" charset="0"/>
              </a:rPr>
              <a:t>4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, axis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gt_y1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gt_x1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gt_y2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gt_x2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split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roi_gt_boxes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900">
                <a:solidFill>
                  <a:srgbClr val="D33682"/>
                </a:solidFill>
                <a:latin typeface="Consolas" panose="020B0609020204030204" pitchFamily="49" charset="0"/>
              </a:rPr>
              <a:t>4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, axis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gt_h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gt_y2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-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gt_y1</a:t>
            </a:r>
            <a:endParaRPr lang="en-US" altLang="ko-KR" sz="9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gt_w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gt_x2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-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gt_x1</a:t>
            </a:r>
            <a:endParaRPr lang="en-US" altLang="ko-KR" sz="9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y1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(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y1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-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gt_y1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) 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/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gt_h</a:t>
            </a:r>
            <a:endParaRPr lang="en-US" altLang="ko-KR" sz="9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x1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(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x1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-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gt_x1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) 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/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gt_w</a:t>
            </a:r>
            <a:endParaRPr lang="en-US" altLang="ko-KR" sz="9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y2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(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y2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-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gt_y1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) 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/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gt_h</a:t>
            </a:r>
            <a:endParaRPr lang="en-US" altLang="ko-KR" sz="9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x2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(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x2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-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gt_x1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) 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/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gt_w</a:t>
            </a:r>
            <a:endParaRPr lang="en-US" altLang="ko-KR" sz="9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boxes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concat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([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y1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x1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y2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x2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], </a:t>
            </a:r>
            <a:r>
              <a:rPr lang="en-US" altLang="ko-KR" sz="900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box_ids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range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90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9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shape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roi_masks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)[</a:t>
            </a:r>
            <a:r>
              <a:rPr lang="en-US" altLang="ko-KR" sz="90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])</a:t>
            </a:r>
          </a:p>
          <a:p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masks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900">
                <a:solidFill>
                  <a:srgbClr val="CB4B16"/>
                </a:solidFill>
                <a:latin typeface="Consolas" panose="020B0609020204030204" pitchFamily="49" charset="0"/>
              </a:rPr>
              <a:t>image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crop_and_resize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9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cast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roi_masks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9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float32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),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boxes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                      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box_ids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                       config.</a:t>
            </a:r>
            <a:r>
              <a:rPr lang="en-US" altLang="ko-KR" sz="900">
                <a:solidFill>
                  <a:srgbClr val="CB4B16"/>
                </a:solidFill>
                <a:latin typeface="Consolas" panose="020B0609020204030204" pitchFamily="49" charset="0"/>
              </a:rPr>
              <a:t>MASK_SHAPE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900" i="1">
                <a:solidFill>
                  <a:srgbClr val="657B83"/>
                </a:solidFill>
                <a:latin typeface="Consolas" panose="020B0609020204030204" pitchFamily="49" charset="0"/>
              </a:rPr>
              <a:t># Remove the extra dimension from masks.</a:t>
            </a:r>
            <a:endParaRPr lang="en-US" altLang="ko-KR" sz="9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masks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squeeze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masks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, axis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>
                <a:solidFill>
                  <a:srgbClr val="D33682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/>
            </a:r>
            <a:b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</a:b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900" i="1">
                <a:solidFill>
                  <a:srgbClr val="657B83"/>
                </a:solidFill>
                <a:latin typeface="Consolas" panose="020B0609020204030204" pitchFamily="49" charset="0"/>
              </a:rPr>
              <a:t># Threshold mask pixels at 0.5 to have GT masks be 0 or 1 to use with</a:t>
            </a:r>
            <a:endParaRPr lang="en-US" altLang="ko-KR" sz="9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900" i="1">
                <a:solidFill>
                  <a:srgbClr val="657B83"/>
                </a:solidFill>
                <a:latin typeface="Consolas" panose="020B0609020204030204" pitchFamily="49" charset="0"/>
              </a:rPr>
              <a:t># binary cross entropy loss.</a:t>
            </a:r>
            <a:endParaRPr lang="en-US" altLang="ko-KR" sz="9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masks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round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masks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/>
            </a:r>
            <a:b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</a:b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900" i="1">
                <a:solidFill>
                  <a:srgbClr val="657B83"/>
                </a:solidFill>
                <a:latin typeface="Consolas" panose="020B0609020204030204" pitchFamily="49" charset="0"/>
              </a:rPr>
              <a:t># Append negative ROIs and pad bbox deltas and masks that</a:t>
            </a:r>
            <a:endParaRPr lang="en-US" altLang="ko-KR" sz="9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900" i="1">
                <a:solidFill>
                  <a:srgbClr val="657B83"/>
                </a:solidFill>
                <a:latin typeface="Consolas" panose="020B0609020204030204" pitchFamily="49" charset="0"/>
              </a:rPr>
              <a:t># are not used for negative ROIs with zeros.</a:t>
            </a:r>
            <a:endParaRPr lang="en-US" altLang="ko-KR" sz="9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rois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concat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([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positive_rois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negative_rois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], axis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N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shape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negative_rois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)[</a:t>
            </a:r>
            <a:r>
              <a:rPr lang="en-US" altLang="ko-KR" sz="90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P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maximum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(config.</a:t>
            </a:r>
            <a:r>
              <a:rPr lang="en-US" altLang="ko-KR" sz="900">
                <a:solidFill>
                  <a:srgbClr val="CB4B16"/>
                </a:solidFill>
                <a:latin typeface="Consolas" panose="020B0609020204030204" pitchFamily="49" charset="0"/>
              </a:rPr>
              <a:t>TRAIN_ROIS_PER_IMAGE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-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shape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rois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)[</a:t>
            </a:r>
            <a:r>
              <a:rPr lang="en-US" altLang="ko-KR" sz="90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], </a:t>
            </a:r>
            <a:r>
              <a:rPr lang="en-US" altLang="ko-KR" sz="90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rois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pad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rois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, [(</a:t>
            </a:r>
            <a:r>
              <a:rPr lang="en-US" altLang="ko-KR" sz="90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P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), (</a:t>
            </a:r>
            <a:r>
              <a:rPr lang="en-US" altLang="ko-KR" sz="90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90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)])</a:t>
            </a:r>
          </a:p>
          <a:p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roi_gt_boxes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pad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roi_gt_boxes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, [(</a:t>
            </a:r>
            <a:r>
              <a:rPr lang="en-US" altLang="ko-KR" sz="90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N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+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P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), (</a:t>
            </a:r>
            <a:r>
              <a:rPr lang="en-US" altLang="ko-KR" sz="90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90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)])</a:t>
            </a:r>
          </a:p>
          <a:p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roi_gt_class_ids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pad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roi_gt_class_ids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, [(</a:t>
            </a:r>
            <a:r>
              <a:rPr lang="en-US" altLang="ko-KR" sz="90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N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+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P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)])</a:t>
            </a:r>
          </a:p>
          <a:p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deltas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pad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deltas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, [(</a:t>
            </a:r>
            <a:r>
              <a:rPr lang="en-US" altLang="ko-KR" sz="90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N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+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P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), (</a:t>
            </a:r>
            <a:r>
              <a:rPr lang="en-US" altLang="ko-KR" sz="90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90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)])</a:t>
            </a:r>
          </a:p>
          <a:p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masks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pad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masks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, [[</a:t>
            </a:r>
            <a:r>
              <a:rPr lang="en-US" altLang="ko-KR" sz="90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N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+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P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], (</a:t>
            </a:r>
            <a:r>
              <a:rPr lang="en-US" altLang="ko-KR" sz="90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90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), (</a:t>
            </a:r>
            <a:r>
              <a:rPr lang="en-US" altLang="ko-KR" sz="90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90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)])</a:t>
            </a:r>
          </a:p>
          <a:p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/>
            </a:r>
            <a:b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</a:b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rois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roi_gt_class_ids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deltas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masks</a:t>
            </a:r>
            <a:endParaRPr lang="en-US" altLang="ko-KR" sz="900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417444" y="6077162"/>
            <a:ext cx="3465443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900">
                <a:latin typeface="Consolas" panose="020B0609020204030204" pitchFamily="49" charset="0"/>
              </a:rPr>
              <a:t>조건에 근거하여 참이면 참 함수를 아니면 거짓함수를 실행함</a:t>
            </a:r>
            <a:endParaRPr kumimoji="0" lang="en-US" altLang="ko-KR" sz="9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tf.cond(</a:t>
            </a:r>
            <a:b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pred, true_fn=None, false_fn=None, name=None</a:t>
            </a:r>
            <a:b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cxnSp>
        <p:nvCxnSpPr>
          <p:cNvPr id="8" name="구부러진 연결선 14">
            <a:extLst>
              <a:ext uri="{FF2B5EF4-FFF2-40B4-BE49-F238E27FC236}">
                <a16:creationId xmlns:a16="http://schemas.microsoft.com/office/drawing/2014/main" id="{1ACC9BB3-5FAF-E946-B0D8-05896131A89D}"/>
              </a:ext>
            </a:extLst>
          </p:cNvPr>
          <p:cNvCxnSpPr>
            <a:cxnSpLocks/>
            <a:stCxn id="2" idx="2"/>
          </p:cNvCxnSpPr>
          <p:nvPr/>
        </p:nvCxnSpPr>
        <p:spPr>
          <a:xfrm rot="5400000" flipH="1" flipV="1">
            <a:off x="142662" y="4942862"/>
            <a:ext cx="4157467" cy="142460"/>
          </a:xfrm>
          <a:prstGeom prst="curvedConnector5">
            <a:avLst>
              <a:gd name="adj1" fmla="val -5499"/>
              <a:gd name="adj2" fmla="val -1376753"/>
              <a:gd name="adj3" fmla="val 62215"/>
            </a:avLst>
          </a:prstGeom>
          <a:ln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470452" y="4113845"/>
            <a:ext cx="5343525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050" i="1">
                <a:solidFill>
                  <a:srgbClr val="AF3790"/>
                </a:solidFill>
                <a:latin typeface="Consolas" panose="020B0609020204030204" pitchFamily="49" charset="0"/>
              </a:rPr>
              <a:t># max IOU</a:t>
            </a:r>
            <a:r>
              <a:rPr lang="ko-KR" altLang="en-US" sz="1050" i="1">
                <a:solidFill>
                  <a:srgbClr val="AF3790"/>
                </a:solidFill>
                <a:latin typeface="Consolas" panose="020B0609020204030204" pitchFamily="49" charset="0"/>
              </a:rPr>
              <a:t>를 갖는 </a:t>
            </a:r>
            <a:r>
              <a:rPr lang="en-US" altLang="ko-KR" sz="1050" i="1">
                <a:solidFill>
                  <a:srgbClr val="AF3790"/>
                </a:solidFill>
                <a:latin typeface="Consolas" panose="020B0609020204030204" pitchFamily="49" charset="0"/>
              </a:rPr>
              <a:t>box</a:t>
            </a:r>
            <a:r>
              <a:rPr lang="ko-KR" altLang="en-US" sz="1050" i="1">
                <a:solidFill>
                  <a:srgbClr val="AF3790"/>
                </a:solidFill>
                <a:latin typeface="Consolas" panose="020B0609020204030204" pitchFamily="49" charset="0"/>
              </a:rPr>
              <a:t>와  </a:t>
            </a:r>
            <a:r>
              <a:rPr lang="en-US" altLang="ko-KR" sz="1050" i="1">
                <a:solidFill>
                  <a:srgbClr val="AF3790"/>
                </a:solidFill>
                <a:latin typeface="Consolas" panose="020B0609020204030204" pitchFamily="49" charset="0"/>
              </a:rPr>
              <a:t>gt_box</a:t>
            </a:r>
            <a:r>
              <a:rPr lang="ko-KR" altLang="en-US" sz="1050" i="1">
                <a:solidFill>
                  <a:srgbClr val="AF3790"/>
                </a:solidFill>
                <a:latin typeface="Consolas" panose="020B0609020204030204" pitchFamily="49" charset="0"/>
              </a:rPr>
              <a:t>사이의 차이를 계산하여 리턴한다</a:t>
            </a:r>
            <a:r>
              <a:rPr lang="en-US" altLang="ko-KR" sz="1050" i="1">
                <a:solidFill>
                  <a:srgbClr val="AF3790"/>
                </a:solidFill>
                <a:latin typeface="Consolas" panose="020B0609020204030204" pitchFamily="49" charset="0"/>
              </a:rPr>
              <a:t>.</a:t>
            </a:r>
            <a:endParaRPr lang="ko-KR" altLang="en-US" sz="1050" b="0">
              <a:solidFill>
                <a:srgbClr val="AF379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104812" y="4560121"/>
            <a:ext cx="350665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i="1">
                <a:solidFill>
                  <a:srgbClr val="AF3790"/>
                </a:solidFill>
                <a:latin typeface="Consolas" panose="020B0609020204030204" pitchFamily="49" charset="0"/>
              </a:rPr>
              <a:t>#BBOX_STD_DEV = np.array([0.1, 0.1, 0.2, 0.2])</a:t>
            </a:r>
            <a:endParaRPr lang="en-US" altLang="ko-KR" sz="1000" b="0">
              <a:solidFill>
                <a:srgbClr val="AF379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7" name="Rectangle 1"/>
          <p:cNvSpPr>
            <a:spLocks noChangeArrowheads="1"/>
          </p:cNvSpPr>
          <p:nvPr/>
        </p:nvSpPr>
        <p:spPr bwMode="auto">
          <a:xfrm>
            <a:off x="5562600" y="6696306"/>
            <a:ext cx="3703983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defTabSz="91440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900">
                <a:latin typeface="맑은 고딕" panose="020B0503020000020004" pitchFamily="50" charset="-127"/>
              </a:rPr>
              <a:t>☞ </a:t>
            </a:r>
            <a:r>
              <a:rPr lang="en-US" altLang="ko-KR" sz="900">
                <a:latin typeface="Consolas" panose="020B0609020204030204" pitchFamily="49" charset="0"/>
              </a:rPr>
              <a:t>roi_masks</a:t>
            </a:r>
            <a:r>
              <a:rPr lang="ko-KR" altLang="en-US" sz="900">
                <a:latin typeface="Consolas" panose="020B0609020204030204" pitchFamily="49" charset="0"/>
              </a:rPr>
              <a:t>에서 </a:t>
            </a:r>
            <a:r>
              <a:rPr lang="en-US" altLang="ko-KR" sz="900">
                <a:latin typeface="Consolas" panose="020B0609020204030204" pitchFamily="49" charset="0"/>
              </a:rPr>
              <a:t>boxes</a:t>
            </a:r>
            <a:r>
              <a:rPr lang="ko-KR" altLang="en-US" sz="900">
                <a:latin typeface="Consolas" panose="020B0609020204030204" pitchFamily="49" charset="0"/>
              </a:rPr>
              <a:t>에 해당하는 </a:t>
            </a:r>
            <a:r>
              <a:rPr lang="en-US" altLang="ko-KR" sz="900">
                <a:latin typeface="Consolas" panose="020B0609020204030204" pitchFamily="49" charset="0"/>
              </a:rPr>
              <a:t>tensor</a:t>
            </a:r>
            <a:r>
              <a:rPr lang="ko-KR" altLang="en-US" sz="900">
                <a:latin typeface="Consolas" panose="020B0609020204030204" pitchFamily="49" charset="0"/>
              </a:rPr>
              <a:t>를 리턴한다</a:t>
            </a:r>
            <a:r>
              <a:rPr lang="en-US" altLang="ko-KR" sz="900">
                <a:latin typeface="Consolas" panose="020B0609020204030204" pitchFamily="49" charset="0"/>
              </a:rPr>
              <a:t>.</a:t>
            </a:r>
            <a:endParaRPr kumimoji="0" lang="ko-KR" altLang="ko-KR" sz="1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cxnSp>
        <p:nvCxnSpPr>
          <p:cNvPr id="18" name="구부러진 연결선 14">
            <a:extLst>
              <a:ext uri="{FF2B5EF4-FFF2-40B4-BE49-F238E27FC236}">
                <a16:creationId xmlns:a16="http://schemas.microsoft.com/office/drawing/2014/main" id="{1ACC9BB3-5FAF-E946-B0D8-05896131A89D}"/>
              </a:ext>
            </a:extLst>
          </p:cNvPr>
          <p:cNvCxnSpPr>
            <a:cxnSpLocks/>
            <a:stCxn id="17" idx="1"/>
          </p:cNvCxnSpPr>
          <p:nvPr/>
        </p:nvCxnSpPr>
        <p:spPr>
          <a:xfrm rot="10800000" flipH="1">
            <a:off x="5562600" y="3670852"/>
            <a:ext cx="1728994" cy="3140870"/>
          </a:xfrm>
          <a:prstGeom prst="curvedConnector4">
            <a:avLst>
              <a:gd name="adj1" fmla="val -13222"/>
              <a:gd name="adj2" fmla="val 51837"/>
            </a:avLst>
          </a:prstGeom>
          <a:ln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52953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1586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mtClean="0"/>
              <a:t>model.py</a:t>
            </a:r>
            <a:endParaRPr lang="ko-KR" altLang="en-US" sz="2800" b="1" dirty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218074" y="1167665"/>
            <a:ext cx="8819909" cy="356335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400" b="1"/>
              <a:t>def</a:t>
            </a:r>
            <a:r>
              <a:rPr lang="en-US" altLang="ko-KR" sz="1400"/>
              <a:t> fpn_classifier_graph(rois, feature_maps, image_meta, pool_size, num_classes, train_bn=True,fc_layers_size=1024):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393044" y="1651370"/>
            <a:ext cx="6339059" cy="54938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900" b="1">
                <a:solidFill>
                  <a:srgbClr val="93A1A1"/>
                </a:solidFill>
                <a:latin typeface="Consolas" panose="020B0609020204030204" pitchFamily="49" charset="0"/>
              </a:rPr>
              <a:t>def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fpn_classifier_graph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(rois, feature_maps, image_meta,</a:t>
            </a:r>
          </a:p>
          <a:p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           pool_size, num_classes, train_bn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>
                <a:solidFill>
                  <a:srgbClr val="B58900"/>
                </a:solidFill>
                <a:latin typeface="Consolas" panose="020B0609020204030204" pitchFamily="49" charset="0"/>
              </a:rPr>
              <a:t>True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           fc_layers_size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>
                <a:solidFill>
                  <a:srgbClr val="D33682"/>
                </a:solidFill>
                <a:latin typeface="Consolas" panose="020B0609020204030204" pitchFamily="49" charset="0"/>
              </a:rPr>
              <a:t>1024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900" i="1">
                <a:solidFill>
                  <a:srgbClr val="657B83"/>
                </a:solidFill>
                <a:latin typeface="Consolas" panose="020B0609020204030204" pitchFamily="49" charset="0"/>
              </a:rPr>
              <a:t># ROI Pooling</a:t>
            </a:r>
            <a:endParaRPr lang="en-US" altLang="ko-KR" sz="9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900" i="1">
                <a:solidFill>
                  <a:srgbClr val="657B83"/>
                </a:solidFill>
                <a:latin typeface="Consolas" panose="020B0609020204030204" pitchFamily="49" charset="0"/>
              </a:rPr>
              <a:t># Shape: [batch, num_rois, POOL_SIZE, POOL_SIZE, channels]</a:t>
            </a:r>
            <a:endParaRPr lang="en-US" altLang="ko-KR" sz="9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CB4B16"/>
                </a:solidFill>
                <a:latin typeface="Consolas" panose="020B0609020204030204" pitchFamily="49" charset="0"/>
              </a:rPr>
              <a:t>PyramidROIAlign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([pool_size, pool_size],</a:t>
            </a:r>
          </a:p>
          <a:p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          name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>
                <a:solidFill>
                  <a:srgbClr val="2AA198"/>
                </a:solidFill>
                <a:latin typeface="Consolas" panose="020B0609020204030204" pitchFamily="49" charset="0"/>
              </a:rPr>
              <a:t>"roi_align_classifier"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)([rois, image_meta] 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+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feature_maps)</a:t>
            </a:r>
          </a:p>
          <a:p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900" i="1">
                <a:solidFill>
                  <a:srgbClr val="657B83"/>
                </a:solidFill>
                <a:latin typeface="Consolas" panose="020B0609020204030204" pitchFamily="49" charset="0"/>
              </a:rPr>
              <a:t># Two 1024 FC layers (implemented with Conv2D for consistency)</a:t>
            </a:r>
            <a:endParaRPr lang="en-US" altLang="ko-KR" sz="9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CB4B16"/>
                </a:solidFill>
                <a:latin typeface="Consolas" panose="020B0609020204030204" pitchFamily="49" charset="0"/>
              </a:rPr>
              <a:t>KL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900">
                <a:solidFill>
                  <a:srgbClr val="CB4B16"/>
                </a:solidFill>
                <a:latin typeface="Consolas" panose="020B0609020204030204" pitchFamily="49" charset="0"/>
              </a:rPr>
              <a:t>TimeDistributed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900">
                <a:solidFill>
                  <a:srgbClr val="CB4B16"/>
                </a:solidFill>
                <a:latin typeface="Consolas" panose="020B0609020204030204" pitchFamily="49" charset="0"/>
              </a:rPr>
              <a:t>KL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900">
                <a:solidFill>
                  <a:srgbClr val="CB4B16"/>
                </a:solidFill>
                <a:latin typeface="Consolas" panose="020B0609020204030204" pitchFamily="49" charset="0"/>
              </a:rPr>
              <a:t>Conv2D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(fc_layers_size, (pool_size, pool_size), padding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>
                <a:solidFill>
                  <a:srgbClr val="2AA198"/>
                </a:solidFill>
                <a:latin typeface="Consolas" panose="020B0609020204030204" pitchFamily="49" charset="0"/>
              </a:rPr>
              <a:t>"valid"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),</a:t>
            </a:r>
          </a:p>
          <a:p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             name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>
                <a:solidFill>
                  <a:srgbClr val="2AA198"/>
                </a:solidFill>
                <a:latin typeface="Consolas" panose="020B0609020204030204" pitchFamily="49" charset="0"/>
              </a:rPr>
              <a:t>"mrcnn_class_conv1"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)(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CB4B16"/>
                </a:solidFill>
                <a:latin typeface="Consolas" panose="020B0609020204030204" pitchFamily="49" charset="0"/>
              </a:rPr>
              <a:t>KL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900">
                <a:solidFill>
                  <a:srgbClr val="CB4B16"/>
                </a:solidFill>
                <a:latin typeface="Consolas" panose="020B0609020204030204" pitchFamily="49" charset="0"/>
              </a:rPr>
              <a:t>TimeDistributed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900">
                <a:solidFill>
                  <a:srgbClr val="CB4B16"/>
                </a:solidFill>
                <a:latin typeface="Consolas" panose="020B0609020204030204" pitchFamily="49" charset="0"/>
              </a:rPr>
              <a:t>BatchNorm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(), name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>
                <a:solidFill>
                  <a:srgbClr val="2AA198"/>
                </a:solidFill>
                <a:latin typeface="Consolas" panose="020B0609020204030204" pitchFamily="49" charset="0"/>
              </a:rPr>
              <a:t>'mrcnn_class_bn1'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)(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, training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train_bn)</a:t>
            </a:r>
          </a:p>
          <a:p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CB4B16"/>
                </a:solidFill>
                <a:latin typeface="Consolas" panose="020B0609020204030204" pitchFamily="49" charset="0"/>
              </a:rPr>
              <a:t>KL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900">
                <a:solidFill>
                  <a:srgbClr val="CB4B16"/>
                </a:solidFill>
                <a:latin typeface="Consolas" panose="020B0609020204030204" pitchFamily="49" charset="0"/>
              </a:rPr>
              <a:t>Activation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900">
                <a:solidFill>
                  <a:srgbClr val="2AA198"/>
                </a:solidFill>
                <a:latin typeface="Consolas" panose="020B0609020204030204" pitchFamily="49" charset="0"/>
              </a:rPr>
              <a:t>'relu'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)(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CB4B16"/>
                </a:solidFill>
                <a:latin typeface="Consolas" panose="020B0609020204030204" pitchFamily="49" charset="0"/>
              </a:rPr>
              <a:t>KL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900">
                <a:solidFill>
                  <a:srgbClr val="CB4B16"/>
                </a:solidFill>
                <a:latin typeface="Consolas" panose="020B0609020204030204" pitchFamily="49" charset="0"/>
              </a:rPr>
              <a:t>TimeDistributed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900">
                <a:solidFill>
                  <a:srgbClr val="CB4B16"/>
                </a:solidFill>
                <a:latin typeface="Consolas" panose="020B0609020204030204" pitchFamily="49" charset="0"/>
              </a:rPr>
              <a:t>KL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900">
                <a:solidFill>
                  <a:srgbClr val="CB4B16"/>
                </a:solidFill>
                <a:latin typeface="Consolas" panose="020B0609020204030204" pitchFamily="49" charset="0"/>
              </a:rPr>
              <a:t>Conv2D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(fc_layers_size, (</a:t>
            </a:r>
            <a:r>
              <a:rPr lang="en-US" altLang="ko-KR" sz="900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900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)),</a:t>
            </a:r>
          </a:p>
          <a:p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             name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>
                <a:solidFill>
                  <a:srgbClr val="2AA198"/>
                </a:solidFill>
                <a:latin typeface="Consolas" panose="020B0609020204030204" pitchFamily="49" charset="0"/>
              </a:rPr>
              <a:t>"mrcnn_class_conv2"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)(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CB4B16"/>
                </a:solidFill>
                <a:latin typeface="Consolas" panose="020B0609020204030204" pitchFamily="49" charset="0"/>
              </a:rPr>
              <a:t>KL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900">
                <a:solidFill>
                  <a:srgbClr val="CB4B16"/>
                </a:solidFill>
                <a:latin typeface="Consolas" panose="020B0609020204030204" pitchFamily="49" charset="0"/>
              </a:rPr>
              <a:t>TimeDistributed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900">
                <a:solidFill>
                  <a:srgbClr val="CB4B16"/>
                </a:solidFill>
                <a:latin typeface="Consolas" panose="020B0609020204030204" pitchFamily="49" charset="0"/>
              </a:rPr>
              <a:t>BatchNorm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(), name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>
                <a:solidFill>
                  <a:srgbClr val="2AA198"/>
                </a:solidFill>
                <a:latin typeface="Consolas" panose="020B0609020204030204" pitchFamily="49" charset="0"/>
              </a:rPr>
              <a:t>'mrcnn_class_bn2'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)(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, training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train_bn)</a:t>
            </a:r>
          </a:p>
          <a:p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CB4B16"/>
                </a:solidFill>
                <a:latin typeface="Consolas" panose="020B0609020204030204" pitchFamily="49" charset="0"/>
              </a:rPr>
              <a:t>KL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900">
                <a:solidFill>
                  <a:srgbClr val="CB4B16"/>
                </a:solidFill>
                <a:latin typeface="Consolas" panose="020B0609020204030204" pitchFamily="49" charset="0"/>
              </a:rPr>
              <a:t>Activation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900">
                <a:solidFill>
                  <a:srgbClr val="2AA198"/>
                </a:solidFill>
                <a:latin typeface="Consolas" panose="020B0609020204030204" pitchFamily="49" charset="0"/>
              </a:rPr>
              <a:t>'relu'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)(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/>
            </a:r>
            <a:b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</a:b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900" i="1">
                <a:solidFill>
                  <a:srgbClr val="657B83"/>
                </a:solidFill>
                <a:latin typeface="Consolas" panose="020B0609020204030204" pitchFamily="49" charset="0"/>
              </a:rPr>
              <a:t>#shared = KL.Lambda(lambda x: K.squeeze(K.squeeze(x, 3), 2),</a:t>
            </a:r>
            <a:endParaRPr lang="en-US" altLang="ko-KR" sz="9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900" i="1">
                <a:solidFill>
                  <a:srgbClr val="657B83"/>
                </a:solidFill>
                <a:latin typeface="Consolas" panose="020B0609020204030204" pitchFamily="49" charset="0"/>
              </a:rPr>
              <a:t>#                   name="pool_squeeze")(x)</a:t>
            </a:r>
            <a:endParaRPr lang="en-US" altLang="ko-KR" sz="9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shared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CB4B16"/>
                </a:solidFill>
                <a:latin typeface="Consolas" panose="020B0609020204030204" pitchFamily="49" charset="0"/>
              </a:rPr>
              <a:t>MapLayer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900">
                <a:solidFill>
                  <a:srgbClr val="CB4B16"/>
                </a:solidFill>
                <a:latin typeface="Consolas" panose="020B0609020204030204" pitchFamily="49" charset="0"/>
              </a:rPr>
              <a:t>K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squeeze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,name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>
                <a:solidFill>
                  <a:srgbClr val="2AA198"/>
                </a:solidFill>
                <a:latin typeface="Consolas" panose="020B0609020204030204" pitchFamily="49" charset="0"/>
              </a:rPr>
              <a:t>"pool_squeeze"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)(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900" i="1">
                <a:solidFill>
                  <a:srgbClr val="657B83"/>
                </a:solidFill>
                <a:latin typeface="Consolas" panose="020B0609020204030204" pitchFamily="49" charset="0"/>
              </a:rPr>
              <a:t># Classifier head</a:t>
            </a:r>
            <a:endParaRPr lang="en-US" altLang="ko-KR" sz="9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mrcnn_class_logits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CB4B16"/>
                </a:solidFill>
                <a:latin typeface="Consolas" panose="020B0609020204030204" pitchFamily="49" charset="0"/>
              </a:rPr>
              <a:t>KL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900">
                <a:solidFill>
                  <a:srgbClr val="CB4B16"/>
                </a:solidFill>
                <a:latin typeface="Consolas" panose="020B0609020204030204" pitchFamily="49" charset="0"/>
              </a:rPr>
              <a:t>TimeDistributed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900">
                <a:solidFill>
                  <a:srgbClr val="CB4B16"/>
                </a:solidFill>
                <a:latin typeface="Consolas" panose="020B0609020204030204" pitchFamily="49" charset="0"/>
              </a:rPr>
              <a:t>KL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900">
                <a:solidFill>
                  <a:srgbClr val="CB4B16"/>
                </a:solidFill>
                <a:latin typeface="Consolas" panose="020B0609020204030204" pitchFamily="49" charset="0"/>
              </a:rPr>
              <a:t>Dense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(num_classes),</a:t>
            </a:r>
          </a:p>
          <a:p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                              name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>
                <a:solidFill>
                  <a:srgbClr val="2AA198"/>
                </a:solidFill>
                <a:latin typeface="Consolas" panose="020B0609020204030204" pitchFamily="49" charset="0"/>
              </a:rPr>
              <a:t>'mrcnn_class_logits'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)(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shared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mrcnn_probs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CB4B16"/>
                </a:solidFill>
                <a:latin typeface="Consolas" panose="020B0609020204030204" pitchFamily="49" charset="0"/>
              </a:rPr>
              <a:t>KL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900">
                <a:solidFill>
                  <a:srgbClr val="CB4B16"/>
                </a:solidFill>
                <a:latin typeface="Consolas" panose="020B0609020204030204" pitchFamily="49" charset="0"/>
              </a:rPr>
              <a:t>TimeDistributed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900">
                <a:solidFill>
                  <a:srgbClr val="CB4B16"/>
                </a:solidFill>
                <a:latin typeface="Consolas" panose="020B0609020204030204" pitchFamily="49" charset="0"/>
              </a:rPr>
              <a:t>KL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900">
                <a:solidFill>
                  <a:srgbClr val="CB4B16"/>
                </a:solidFill>
                <a:latin typeface="Consolas" panose="020B0609020204030204" pitchFamily="49" charset="0"/>
              </a:rPr>
              <a:t>Activation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900">
                <a:solidFill>
                  <a:srgbClr val="2AA198"/>
                </a:solidFill>
                <a:latin typeface="Consolas" panose="020B0609020204030204" pitchFamily="49" charset="0"/>
              </a:rPr>
              <a:t>"softmax"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),</a:t>
            </a:r>
          </a:p>
          <a:p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                       name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>
                <a:solidFill>
                  <a:srgbClr val="2AA198"/>
                </a:solidFill>
                <a:latin typeface="Consolas" panose="020B0609020204030204" pitchFamily="49" charset="0"/>
              </a:rPr>
              <a:t>"mrcnn_class"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)(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mrcnn_class_logits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/>
            </a:r>
            <a:b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</a:b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900" i="1">
                <a:solidFill>
                  <a:srgbClr val="657B83"/>
                </a:solidFill>
                <a:latin typeface="Consolas" panose="020B0609020204030204" pitchFamily="49" charset="0"/>
              </a:rPr>
              <a:t># BBox head</a:t>
            </a:r>
            <a:endParaRPr lang="en-US" altLang="ko-KR" sz="9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900" i="1">
                <a:solidFill>
                  <a:srgbClr val="657B83"/>
                </a:solidFill>
                <a:latin typeface="Consolas" panose="020B0609020204030204" pitchFamily="49" charset="0"/>
              </a:rPr>
              <a:t># [batch, num_rois, NUM_CLASSES * (dy, dx, log(dh), log(dw))]</a:t>
            </a:r>
            <a:endParaRPr lang="en-US" altLang="ko-KR" sz="9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CB4B16"/>
                </a:solidFill>
                <a:latin typeface="Consolas" panose="020B0609020204030204" pitchFamily="49" charset="0"/>
              </a:rPr>
              <a:t>KL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900">
                <a:solidFill>
                  <a:srgbClr val="CB4B16"/>
                </a:solidFill>
                <a:latin typeface="Consolas" panose="020B0609020204030204" pitchFamily="49" charset="0"/>
              </a:rPr>
              <a:t>TimeDistributed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900">
                <a:solidFill>
                  <a:srgbClr val="CB4B16"/>
                </a:solidFill>
                <a:latin typeface="Consolas" panose="020B0609020204030204" pitchFamily="49" charset="0"/>
              </a:rPr>
              <a:t>KL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900">
                <a:solidFill>
                  <a:srgbClr val="CB4B16"/>
                </a:solidFill>
                <a:latin typeface="Consolas" panose="020B0609020204030204" pitchFamily="49" charset="0"/>
              </a:rPr>
              <a:t>Dense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(num_classes 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*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D33682"/>
                </a:solidFill>
                <a:latin typeface="Consolas" panose="020B0609020204030204" pitchFamily="49" charset="0"/>
              </a:rPr>
              <a:t>4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, activation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>
                <a:solidFill>
                  <a:srgbClr val="2AA198"/>
                </a:solidFill>
                <a:latin typeface="Consolas" panose="020B0609020204030204" pitchFamily="49" charset="0"/>
              </a:rPr>
              <a:t>'linear'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),</a:t>
            </a:r>
          </a:p>
          <a:p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             name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>
                <a:solidFill>
                  <a:srgbClr val="2AA198"/>
                </a:solidFill>
                <a:latin typeface="Consolas" panose="020B0609020204030204" pitchFamily="49" charset="0"/>
              </a:rPr>
              <a:t>'mrcnn_bbox_fc'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)(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shared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900" i="1">
                <a:solidFill>
                  <a:srgbClr val="657B83"/>
                </a:solidFill>
                <a:latin typeface="Consolas" panose="020B0609020204030204" pitchFamily="49" charset="0"/>
              </a:rPr>
              <a:t># Reshape to [batch, num_rois, NUM_CLASSES, (dy, dx, log(dh), log(dw))]</a:t>
            </a:r>
            <a:endParaRPr lang="en-US" altLang="ko-KR" sz="9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s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CB4B16"/>
                </a:solidFill>
                <a:latin typeface="Consolas" panose="020B0609020204030204" pitchFamily="49" charset="0"/>
              </a:rPr>
              <a:t>K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int_shape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900" i="1">
                <a:solidFill>
                  <a:srgbClr val="657B83"/>
                </a:solidFill>
                <a:latin typeface="Consolas" panose="020B0609020204030204" pitchFamily="49" charset="0"/>
              </a:rPr>
              <a:t>#mrcnn_bbox = KL.Reshape((s[1], num_classes, 4), name="mrcnn_bbox")(x)</a:t>
            </a:r>
            <a:endParaRPr lang="en-US" altLang="ko-KR" sz="9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s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900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] 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is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B58900"/>
                </a:solidFill>
                <a:latin typeface="Consolas" panose="020B0609020204030204" pitchFamily="49" charset="0"/>
              </a:rPr>
              <a:t>None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mrcnn_bbox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CB4B16"/>
                </a:solidFill>
                <a:latin typeface="Consolas" panose="020B0609020204030204" pitchFamily="49" charset="0"/>
              </a:rPr>
              <a:t>KL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900">
                <a:solidFill>
                  <a:srgbClr val="CB4B16"/>
                </a:solidFill>
                <a:latin typeface="Consolas" panose="020B0609020204030204" pitchFamily="49" charset="0"/>
              </a:rPr>
              <a:t>Reshape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((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-</a:t>
            </a:r>
            <a:r>
              <a:rPr lang="en-US" altLang="ko-KR" sz="900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, num_classes, </a:t>
            </a:r>
            <a:r>
              <a:rPr lang="en-US" altLang="ko-KR" sz="900">
                <a:solidFill>
                  <a:srgbClr val="D33682"/>
                </a:solidFill>
                <a:latin typeface="Consolas" panose="020B0609020204030204" pitchFamily="49" charset="0"/>
              </a:rPr>
              <a:t>4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), name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>
                <a:solidFill>
                  <a:srgbClr val="2AA198"/>
                </a:solidFill>
                <a:latin typeface="Consolas" panose="020B0609020204030204" pitchFamily="49" charset="0"/>
              </a:rPr>
              <a:t>"mrcnn_bbox"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)(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else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mrcnn_bbox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CB4B16"/>
                </a:solidFill>
                <a:latin typeface="Consolas" panose="020B0609020204030204" pitchFamily="49" charset="0"/>
              </a:rPr>
              <a:t>KL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900">
                <a:solidFill>
                  <a:srgbClr val="CB4B16"/>
                </a:solidFill>
                <a:latin typeface="Consolas" panose="020B0609020204030204" pitchFamily="49" charset="0"/>
              </a:rPr>
              <a:t>Reshape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((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s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900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], num_classes, </a:t>
            </a:r>
            <a:r>
              <a:rPr lang="en-US" altLang="ko-KR" sz="900">
                <a:solidFill>
                  <a:srgbClr val="D33682"/>
                </a:solidFill>
                <a:latin typeface="Consolas" panose="020B0609020204030204" pitchFamily="49" charset="0"/>
              </a:rPr>
              <a:t>4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), name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>
                <a:solidFill>
                  <a:srgbClr val="2AA198"/>
                </a:solidFill>
                <a:latin typeface="Consolas" panose="020B0609020204030204" pitchFamily="49" charset="0"/>
              </a:rPr>
              <a:t>"mrcnn_bbox"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)(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/>
            </a:r>
            <a:b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</a:b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mrcnn_class_logits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mrcnn_probs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mrcnn_bbox</a:t>
            </a:r>
            <a:endParaRPr lang="en-US" altLang="ko-KR" sz="900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6926147" y="2275701"/>
            <a:ext cx="1877437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smtClean="0">
                <a:latin typeface="Consolas" panose="020B0609020204030204" pitchFamily="49" charset="0"/>
              </a:rPr>
              <a:t>rois =shape</a:t>
            </a:r>
            <a:r>
              <a:rPr lang="en-US" altLang="ko-KR" sz="1000">
                <a:latin typeface="Consolas" panose="020B0609020204030204" pitchFamily="49" charset="0"/>
              </a:rPr>
              <a:t>=(1, None, </a:t>
            </a:r>
            <a:r>
              <a:rPr lang="en-US" altLang="ko-KR" sz="1000" smtClean="0">
                <a:latin typeface="Consolas" panose="020B0609020204030204" pitchFamily="49" charset="0"/>
              </a:rPr>
              <a:t>4)</a:t>
            </a:r>
          </a:p>
          <a:p>
            <a:r>
              <a:rPr lang="en-US" altLang="ko-KR" sz="1000" smtClean="0"/>
              <a:t>image_meta=shape</a:t>
            </a:r>
            <a:r>
              <a:rPr lang="en-US" altLang="ko-KR" sz="1000"/>
              <a:t>=(None, 14</a:t>
            </a:r>
            <a:r>
              <a:rPr lang="en-US" altLang="ko-KR" sz="1000" smtClean="0"/>
              <a:t>)</a:t>
            </a:r>
          </a:p>
          <a:p>
            <a:r>
              <a:rPr lang="en-US" altLang="ko-KR" sz="1000" smtClean="0"/>
              <a:t>feature_maps = list</a:t>
            </a:r>
            <a:endParaRPr lang="ko-KR" altLang="en-US" sz="1000"/>
          </a:p>
        </p:txBody>
      </p:sp>
      <p:sp>
        <p:nvSpPr>
          <p:cNvPr id="5" name="왼쪽 중괄호 4"/>
          <p:cNvSpPr/>
          <p:nvPr/>
        </p:nvSpPr>
        <p:spPr>
          <a:xfrm rot="5400000">
            <a:off x="4240543" y="1887868"/>
            <a:ext cx="329538" cy="1000126"/>
          </a:xfrm>
          <a:prstGeom prst="leftBrac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4047218" y="1976941"/>
            <a:ext cx="92204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smtClean="0">
                <a:latin typeface="Consolas" panose="020B0609020204030204" pitchFamily="49" charset="0"/>
              </a:rPr>
              <a:t>list</a:t>
            </a:r>
            <a:r>
              <a:rPr lang="ko-KR" altLang="en-US" sz="1000" smtClean="0">
                <a:latin typeface="Consolas" panose="020B0609020204030204" pitchFamily="49" charset="0"/>
              </a:rPr>
              <a:t>로 바뀜</a:t>
            </a:r>
            <a:endParaRPr lang="ko-KR" altLang="en-US" sz="1000"/>
          </a:p>
        </p:txBody>
      </p:sp>
      <p:sp>
        <p:nvSpPr>
          <p:cNvPr id="9" name="직사각형 8"/>
          <p:cNvSpPr/>
          <p:nvPr/>
        </p:nvSpPr>
        <p:spPr>
          <a:xfrm>
            <a:off x="6072307" y="4936795"/>
            <a:ext cx="13195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smtClean="0">
                <a:latin typeface="Consolas" panose="020B0609020204030204" pitchFamily="49" charset="0"/>
              </a:rPr>
              <a:t>class </a:t>
            </a:r>
            <a:r>
              <a:rPr lang="ko-KR" altLang="en-US" sz="1000" smtClean="0">
                <a:latin typeface="Consolas" panose="020B0609020204030204" pitchFamily="49" charset="0"/>
              </a:rPr>
              <a:t>확율을</a:t>
            </a:r>
            <a:r>
              <a:rPr lang="ko-KR" altLang="en-US" sz="1000" smtClean="0">
                <a:latin typeface="Consolas" panose="020B0609020204030204" pitchFamily="49" charset="0"/>
              </a:rPr>
              <a:t> </a:t>
            </a:r>
            <a:r>
              <a:rPr lang="ko-KR" altLang="en-US" sz="1000" smtClean="0">
                <a:latin typeface="Consolas" panose="020B0609020204030204" pitchFamily="49" charset="0"/>
              </a:rPr>
              <a:t>구함</a:t>
            </a:r>
            <a:endParaRPr lang="ko-KR" altLang="en-US" sz="1000"/>
          </a:p>
        </p:txBody>
      </p:sp>
      <p:cxnSp>
        <p:nvCxnSpPr>
          <p:cNvPr id="10" name="구부러진 연결선 14">
            <a:extLst>
              <a:ext uri="{FF2B5EF4-FFF2-40B4-BE49-F238E27FC236}">
                <a16:creationId xmlns:a16="http://schemas.microsoft.com/office/drawing/2014/main" id="{1ACC9BB3-5FAF-E946-B0D8-05896131A89D}"/>
              </a:ext>
            </a:extLst>
          </p:cNvPr>
          <p:cNvCxnSpPr>
            <a:cxnSpLocks/>
          </p:cNvCxnSpPr>
          <p:nvPr/>
        </p:nvCxnSpPr>
        <p:spPr>
          <a:xfrm rot="16200000" flipH="1">
            <a:off x="2580679" y="2190102"/>
            <a:ext cx="752424" cy="526773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구부러진 연결선 14">
            <a:extLst>
              <a:ext uri="{FF2B5EF4-FFF2-40B4-BE49-F238E27FC236}">
                <a16:creationId xmlns:a16="http://schemas.microsoft.com/office/drawing/2014/main" id="{1ACC9BB3-5FAF-E946-B0D8-05896131A89D}"/>
              </a:ext>
            </a:extLst>
          </p:cNvPr>
          <p:cNvCxnSpPr>
            <a:cxnSpLocks/>
          </p:cNvCxnSpPr>
          <p:nvPr/>
        </p:nvCxnSpPr>
        <p:spPr>
          <a:xfrm rot="10800000">
            <a:off x="4405313" y="4925885"/>
            <a:ext cx="1666997" cy="134022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58622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1277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/>
              <a:t>utils.py</a:t>
            </a:r>
            <a:endParaRPr lang="ko-KR" altLang="en-US" sz="2800" b="1" dirty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218075" y="1167665"/>
            <a:ext cx="3098002" cy="356335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" altLang="ko-Kore-KR" sz="1600" dirty="0"/>
              <a:t>class </a:t>
            </a:r>
            <a:r>
              <a:rPr lang="en" altLang="ko-Kore-KR" sz="1600" dirty="0" err="1"/>
              <a:t>PyramidROIAlign</a:t>
            </a:r>
            <a:r>
              <a:rPr lang="en" altLang="ko-Kore-KR" sz="1600" dirty="0"/>
              <a:t>(</a:t>
            </a:r>
            <a:r>
              <a:rPr lang="en" altLang="ko-Kore-KR" sz="1600" dirty="0" err="1"/>
              <a:t>KE.Layer</a:t>
            </a:r>
            <a:r>
              <a:rPr lang="en" altLang="ko-Kore-KR" sz="1600" dirty="0"/>
              <a:t>):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F4438A4-DBCD-DF4E-90AF-76832D1B0552}"/>
              </a:ext>
            </a:extLst>
          </p:cNvPr>
          <p:cNvSpPr/>
          <p:nvPr/>
        </p:nvSpPr>
        <p:spPr>
          <a:xfrm>
            <a:off x="512228" y="1698664"/>
            <a:ext cx="5525015" cy="5878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ore-KR" sz="800" dirty="0">
                <a:solidFill>
                  <a:srgbClr val="569CD6"/>
                </a:solidFill>
                <a:latin typeface="Menlo" panose="020B0609030804020204" pitchFamily="49" charset="0"/>
              </a:rPr>
              <a:t>class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" altLang="ko-Kore-KR" sz="800" dirty="0" err="1">
                <a:solidFill>
                  <a:srgbClr val="4EC9B0"/>
                </a:solidFill>
                <a:latin typeface="Menlo" panose="020B0609030804020204" pitchFamily="49" charset="0"/>
              </a:rPr>
              <a:t>PyramidROIAlign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" altLang="ko-Kore-KR" sz="800" dirty="0" err="1">
                <a:solidFill>
                  <a:srgbClr val="4EC9B0"/>
                </a:solidFill>
                <a:latin typeface="Menlo" panose="020B0609030804020204" pitchFamily="49" charset="0"/>
              </a:rPr>
              <a:t>KE.Layer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):</a:t>
            </a:r>
          </a:p>
          <a:p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/>
            </a:r>
            <a:b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en" altLang="ko-Kore-KR" sz="800" dirty="0">
                <a:solidFill>
                  <a:srgbClr val="569CD6"/>
                </a:solidFill>
                <a:latin typeface="Menlo" panose="020B0609030804020204" pitchFamily="49" charset="0"/>
              </a:rPr>
              <a:t>def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" altLang="ko-Kore-KR" sz="800" dirty="0">
                <a:solidFill>
                  <a:srgbClr val="DCDCAA"/>
                </a:solidFill>
                <a:latin typeface="Menlo" panose="020B0609030804020204" pitchFamily="49" charset="0"/>
              </a:rPr>
              <a:t>__</a:t>
            </a:r>
            <a:r>
              <a:rPr lang="en" altLang="ko-Kore-KR" sz="800" dirty="0" err="1">
                <a:solidFill>
                  <a:srgbClr val="DCDCAA"/>
                </a:solidFill>
                <a:latin typeface="Menlo" panose="020B0609030804020204" pitchFamily="49" charset="0"/>
              </a:rPr>
              <a:t>init</a:t>
            </a:r>
            <a:r>
              <a:rPr lang="en" altLang="ko-Kore-KR" sz="800" dirty="0">
                <a:solidFill>
                  <a:srgbClr val="DCDCAA"/>
                </a:solidFill>
                <a:latin typeface="Menlo" panose="020B0609030804020204" pitchFamily="49" charset="0"/>
              </a:rPr>
              <a:t>__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" altLang="ko-Kore-KR" sz="800" dirty="0">
                <a:solidFill>
                  <a:srgbClr val="9CDCFE"/>
                </a:solidFill>
                <a:latin typeface="Menlo" panose="020B0609030804020204" pitchFamily="49" charset="0"/>
              </a:rPr>
              <a:t>self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en" altLang="ko-Kore-KR" sz="800" dirty="0" err="1">
                <a:solidFill>
                  <a:srgbClr val="9CDCFE"/>
                </a:solidFill>
                <a:latin typeface="Menlo" panose="020B0609030804020204" pitchFamily="49" charset="0"/>
              </a:rPr>
              <a:t>pool_shape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, **</a:t>
            </a:r>
            <a:r>
              <a:rPr lang="en" altLang="ko-Kore-KR" sz="800" dirty="0" err="1">
                <a:solidFill>
                  <a:srgbClr val="9CDCFE"/>
                </a:solidFill>
                <a:latin typeface="Menlo" panose="020B0609030804020204" pitchFamily="49" charset="0"/>
              </a:rPr>
              <a:t>kwargs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):</a:t>
            </a:r>
          </a:p>
          <a:p>
            <a:r>
              <a:rPr lang="en" altLang="ko-Kore-KR" sz="800" dirty="0">
                <a:solidFill>
                  <a:srgbClr val="4EC9B0"/>
                </a:solidFill>
                <a:latin typeface="Menlo" panose="020B0609030804020204" pitchFamily="49" charset="0"/>
              </a:rPr>
              <a:t>super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" altLang="ko-Kore-KR" sz="800" dirty="0" err="1">
                <a:solidFill>
                  <a:srgbClr val="4EC9B0"/>
                </a:solidFill>
                <a:latin typeface="Menlo" panose="020B0609030804020204" pitchFamily="49" charset="0"/>
              </a:rPr>
              <a:t>PyramidROIAlign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en" altLang="ko-Kore-KR" sz="800" dirty="0">
                <a:solidFill>
                  <a:srgbClr val="9CDCFE"/>
                </a:solidFill>
                <a:latin typeface="Menlo" panose="020B0609030804020204" pitchFamily="49" charset="0"/>
              </a:rPr>
              <a:t>self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).</a:t>
            </a:r>
            <a:r>
              <a:rPr lang="en" altLang="ko-Kore-KR" sz="800" dirty="0">
                <a:solidFill>
                  <a:srgbClr val="DCDCAA"/>
                </a:solidFill>
                <a:latin typeface="Menlo" panose="020B0609030804020204" pitchFamily="49" charset="0"/>
              </a:rPr>
              <a:t>__</a:t>
            </a:r>
            <a:r>
              <a:rPr lang="en" altLang="ko-Kore-KR" sz="800" dirty="0" err="1">
                <a:solidFill>
                  <a:srgbClr val="DCDCAA"/>
                </a:solidFill>
                <a:latin typeface="Menlo" panose="020B0609030804020204" pitchFamily="49" charset="0"/>
              </a:rPr>
              <a:t>init</a:t>
            </a:r>
            <a:r>
              <a:rPr lang="en" altLang="ko-Kore-KR" sz="800" dirty="0">
                <a:solidFill>
                  <a:srgbClr val="DCDCAA"/>
                </a:solidFill>
                <a:latin typeface="Menlo" panose="020B0609030804020204" pitchFamily="49" charset="0"/>
              </a:rPr>
              <a:t>__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(**</a:t>
            </a:r>
            <a:r>
              <a:rPr lang="en" altLang="ko-Kore-KR" sz="800" dirty="0" err="1">
                <a:solidFill>
                  <a:srgbClr val="9CDCFE"/>
                </a:solidFill>
                <a:latin typeface="Menlo" panose="020B0609030804020204" pitchFamily="49" charset="0"/>
              </a:rPr>
              <a:t>kwargs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en" altLang="ko-Kore-KR" sz="800" dirty="0" err="1">
                <a:solidFill>
                  <a:srgbClr val="9CDCFE"/>
                </a:solidFill>
                <a:latin typeface="Menlo" panose="020B0609030804020204" pitchFamily="49" charset="0"/>
              </a:rPr>
              <a:t>self</a:t>
            </a:r>
            <a:r>
              <a:rPr lang="en" altLang="ko-Kore-KR" sz="8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" altLang="ko-Kore-KR" sz="800" dirty="0" err="1">
                <a:solidFill>
                  <a:srgbClr val="9CDCFE"/>
                </a:solidFill>
                <a:latin typeface="Menlo" panose="020B0609030804020204" pitchFamily="49" charset="0"/>
              </a:rPr>
              <a:t>pool_shape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en" altLang="ko-Kore-KR" sz="800" dirty="0">
                <a:solidFill>
                  <a:srgbClr val="4EC9B0"/>
                </a:solidFill>
                <a:latin typeface="Menlo" panose="020B0609030804020204" pitchFamily="49" charset="0"/>
              </a:rPr>
              <a:t>tuple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" altLang="ko-Kore-KR" sz="800" dirty="0" err="1">
                <a:solidFill>
                  <a:srgbClr val="9CDCFE"/>
                </a:solidFill>
                <a:latin typeface="Menlo" panose="020B0609030804020204" pitchFamily="49" charset="0"/>
              </a:rPr>
              <a:t>pool_shape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/>
            </a:r>
            <a:b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en" altLang="ko-Kore-KR" sz="800" dirty="0">
                <a:solidFill>
                  <a:srgbClr val="569CD6"/>
                </a:solidFill>
                <a:latin typeface="Menlo" panose="020B0609030804020204" pitchFamily="49" charset="0"/>
              </a:rPr>
              <a:t>def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" altLang="ko-Kore-KR" sz="800" dirty="0">
                <a:solidFill>
                  <a:srgbClr val="DCDCAA"/>
                </a:solidFill>
                <a:latin typeface="Menlo" panose="020B0609030804020204" pitchFamily="49" charset="0"/>
              </a:rPr>
              <a:t>call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" altLang="ko-Kore-KR" sz="800" dirty="0">
                <a:solidFill>
                  <a:srgbClr val="9CDCFE"/>
                </a:solidFill>
                <a:latin typeface="Menlo" panose="020B0609030804020204" pitchFamily="49" charset="0"/>
              </a:rPr>
              <a:t>self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en" altLang="ko-Kore-KR" sz="800" dirty="0">
                <a:solidFill>
                  <a:srgbClr val="9CDCFE"/>
                </a:solidFill>
                <a:latin typeface="Menlo" panose="020B0609030804020204" pitchFamily="49" charset="0"/>
              </a:rPr>
              <a:t>inputs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):</a:t>
            </a:r>
          </a:p>
          <a:p>
            <a:r>
              <a:rPr lang="en" altLang="ko-Kore-KR" sz="800" dirty="0">
                <a:solidFill>
                  <a:srgbClr val="6A9955"/>
                </a:solidFill>
                <a:latin typeface="Menlo" panose="020B0609030804020204" pitchFamily="49" charset="0"/>
              </a:rPr>
              <a:t># Crop boxes [batch, </a:t>
            </a:r>
            <a:r>
              <a:rPr lang="en" altLang="ko-Kore-KR" sz="800" dirty="0" err="1">
                <a:solidFill>
                  <a:srgbClr val="6A9955"/>
                </a:solidFill>
                <a:latin typeface="Menlo" panose="020B0609030804020204" pitchFamily="49" charset="0"/>
              </a:rPr>
              <a:t>num_boxes</a:t>
            </a:r>
            <a:r>
              <a:rPr lang="en" altLang="ko-Kore-KR" sz="800" dirty="0">
                <a:solidFill>
                  <a:srgbClr val="6A9955"/>
                </a:solidFill>
                <a:latin typeface="Menlo" panose="020B0609030804020204" pitchFamily="49" charset="0"/>
              </a:rPr>
              <a:t>, (y1, x1, y2, x2)] in normalized </a:t>
            </a:r>
            <a:r>
              <a:rPr lang="en" altLang="ko-Kore-KR" sz="800" dirty="0" err="1">
                <a:solidFill>
                  <a:srgbClr val="6A9955"/>
                </a:solidFill>
                <a:latin typeface="Menlo" panose="020B0609030804020204" pitchFamily="49" charset="0"/>
              </a:rPr>
              <a:t>coords</a:t>
            </a:r>
            <a:endParaRPr lang="en" altLang="ko-Kore-KR" sz="8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" altLang="ko-Kore-KR" sz="800" dirty="0">
                <a:solidFill>
                  <a:srgbClr val="9CDCFE"/>
                </a:solidFill>
                <a:latin typeface="Menlo" panose="020B0609030804020204" pitchFamily="49" charset="0"/>
              </a:rPr>
              <a:t>boxes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en" altLang="ko-Kore-KR" sz="800" dirty="0">
                <a:solidFill>
                  <a:srgbClr val="9CDCFE"/>
                </a:solidFill>
                <a:latin typeface="Menlo" panose="020B0609030804020204" pitchFamily="49" charset="0"/>
              </a:rPr>
              <a:t>inputs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[</a:t>
            </a:r>
            <a:r>
              <a:rPr lang="en" altLang="ko-Kore-KR" sz="800" dirty="0">
                <a:solidFill>
                  <a:srgbClr val="B5CEA8"/>
                </a:solidFill>
                <a:latin typeface="Menlo" panose="020B0609030804020204" pitchFamily="49" charset="0"/>
              </a:rPr>
              <a:t>0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]</a:t>
            </a:r>
          </a:p>
          <a:p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/>
            </a:r>
            <a:b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en" altLang="ko-Kore-KR" sz="800" dirty="0">
                <a:solidFill>
                  <a:srgbClr val="6A9955"/>
                </a:solidFill>
                <a:latin typeface="Menlo" panose="020B0609030804020204" pitchFamily="49" charset="0"/>
              </a:rPr>
              <a:t># Image meta</a:t>
            </a:r>
            <a:endParaRPr lang="en" altLang="ko-Kore-KR" sz="8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" altLang="ko-Kore-KR" sz="800" dirty="0">
                <a:solidFill>
                  <a:srgbClr val="6A9955"/>
                </a:solidFill>
                <a:latin typeface="Menlo" panose="020B0609030804020204" pitchFamily="49" charset="0"/>
              </a:rPr>
              <a:t># Holds details about the image. See </a:t>
            </a:r>
            <a:r>
              <a:rPr lang="en" altLang="ko-Kore-KR" sz="800" dirty="0" err="1">
                <a:solidFill>
                  <a:srgbClr val="6A9955"/>
                </a:solidFill>
                <a:latin typeface="Menlo" panose="020B0609030804020204" pitchFamily="49" charset="0"/>
              </a:rPr>
              <a:t>compose_image_meta</a:t>
            </a:r>
            <a:r>
              <a:rPr lang="en" altLang="ko-Kore-KR" sz="800" dirty="0">
                <a:solidFill>
                  <a:srgbClr val="6A9955"/>
                </a:solidFill>
                <a:latin typeface="Menlo" panose="020B0609030804020204" pitchFamily="49" charset="0"/>
              </a:rPr>
              <a:t>()</a:t>
            </a:r>
            <a:endParaRPr lang="en" altLang="ko-Kore-KR" sz="8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" altLang="ko-Kore-KR" sz="800" dirty="0" err="1">
                <a:solidFill>
                  <a:srgbClr val="9CDCFE"/>
                </a:solidFill>
                <a:latin typeface="Menlo" panose="020B0609030804020204" pitchFamily="49" charset="0"/>
              </a:rPr>
              <a:t>image_meta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en" altLang="ko-Kore-KR" sz="800" dirty="0">
                <a:solidFill>
                  <a:srgbClr val="9CDCFE"/>
                </a:solidFill>
                <a:latin typeface="Menlo" panose="020B0609030804020204" pitchFamily="49" charset="0"/>
              </a:rPr>
              <a:t>inputs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[</a:t>
            </a:r>
            <a:r>
              <a:rPr lang="en" altLang="ko-Kore-KR" sz="800" dirty="0">
                <a:solidFill>
                  <a:srgbClr val="B5CEA8"/>
                </a:solidFill>
                <a:latin typeface="Menlo" panose="020B0609030804020204" pitchFamily="49" charset="0"/>
              </a:rPr>
              <a:t>1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]</a:t>
            </a:r>
          </a:p>
          <a:p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/>
            </a:r>
            <a:b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en" altLang="ko-Kore-KR" sz="800" dirty="0">
                <a:solidFill>
                  <a:srgbClr val="6A9955"/>
                </a:solidFill>
                <a:latin typeface="Menlo" panose="020B0609030804020204" pitchFamily="49" charset="0"/>
              </a:rPr>
              <a:t># Feature Maps. List of feature maps from different level of the</a:t>
            </a:r>
            <a:endParaRPr lang="en" altLang="ko-Kore-KR" sz="8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" altLang="ko-Kore-KR" sz="800" dirty="0">
                <a:solidFill>
                  <a:srgbClr val="6A9955"/>
                </a:solidFill>
                <a:latin typeface="Menlo" panose="020B0609030804020204" pitchFamily="49" charset="0"/>
              </a:rPr>
              <a:t># feature pyramid. Each is [batch, height, width, channels]</a:t>
            </a:r>
            <a:endParaRPr lang="en" altLang="ko-Kore-KR" sz="8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" altLang="ko-Kore-KR" sz="800" dirty="0" err="1">
                <a:solidFill>
                  <a:srgbClr val="9CDCFE"/>
                </a:solidFill>
                <a:latin typeface="Menlo" panose="020B0609030804020204" pitchFamily="49" charset="0"/>
              </a:rPr>
              <a:t>feature_maps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en" altLang="ko-Kore-KR" sz="800" dirty="0">
                <a:solidFill>
                  <a:srgbClr val="9CDCFE"/>
                </a:solidFill>
                <a:latin typeface="Menlo" panose="020B0609030804020204" pitchFamily="49" charset="0"/>
              </a:rPr>
              <a:t>inputs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[</a:t>
            </a:r>
            <a:r>
              <a:rPr lang="en" altLang="ko-Kore-KR" sz="800" dirty="0">
                <a:solidFill>
                  <a:srgbClr val="B5CEA8"/>
                </a:solidFill>
                <a:latin typeface="Menlo" panose="020B0609030804020204" pitchFamily="49" charset="0"/>
              </a:rPr>
              <a:t>2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:]</a:t>
            </a:r>
          </a:p>
          <a:p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/>
            </a:r>
            <a:b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en" altLang="ko-Kore-KR" sz="800" dirty="0">
                <a:solidFill>
                  <a:srgbClr val="6A9955"/>
                </a:solidFill>
                <a:latin typeface="Menlo" panose="020B0609030804020204" pitchFamily="49" charset="0"/>
              </a:rPr>
              <a:t># Assign each ROI to a level in the pyramid based on the ROI area.</a:t>
            </a:r>
            <a:endParaRPr lang="en" altLang="ko-Kore-KR" sz="8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" altLang="ko-Kore-KR" sz="800" dirty="0">
                <a:solidFill>
                  <a:srgbClr val="9CDCFE"/>
                </a:solidFill>
                <a:latin typeface="Menlo" panose="020B0609030804020204" pitchFamily="49" charset="0"/>
              </a:rPr>
              <a:t>y1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en" altLang="ko-Kore-KR" sz="800" dirty="0">
                <a:solidFill>
                  <a:srgbClr val="9CDCFE"/>
                </a:solidFill>
                <a:latin typeface="Menlo" panose="020B0609030804020204" pitchFamily="49" charset="0"/>
              </a:rPr>
              <a:t>x1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en" altLang="ko-Kore-KR" sz="800" dirty="0">
                <a:solidFill>
                  <a:srgbClr val="9CDCFE"/>
                </a:solidFill>
                <a:latin typeface="Menlo" panose="020B0609030804020204" pitchFamily="49" charset="0"/>
              </a:rPr>
              <a:t>y2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en" altLang="ko-Kore-KR" sz="800" dirty="0">
                <a:solidFill>
                  <a:srgbClr val="9CDCFE"/>
                </a:solidFill>
                <a:latin typeface="Menlo" panose="020B0609030804020204" pitchFamily="49" charset="0"/>
              </a:rPr>
              <a:t>x2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en" altLang="ko-Kore-KR" sz="800" dirty="0" err="1">
                <a:solidFill>
                  <a:srgbClr val="4EC9B0"/>
                </a:solidFill>
                <a:latin typeface="Menlo" panose="020B0609030804020204" pitchFamily="49" charset="0"/>
              </a:rPr>
              <a:t>tf</a:t>
            </a:r>
            <a:r>
              <a:rPr lang="en" altLang="ko-Kore-KR" sz="8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" altLang="ko-Kore-KR" sz="800" dirty="0" err="1">
                <a:solidFill>
                  <a:srgbClr val="DCDCAA"/>
                </a:solidFill>
                <a:latin typeface="Menlo" panose="020B0609030804020204" pitchFamily="49" charset="0"/>
              </a:rPr>
              <a:t>split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" altLang="ko-Kore-KR" sz="800" dirty="0">
                <a:solidFill>
                  <a:srgbClr val="9CDCFE"/>
                </a:solidFill>
                <a:latin typeface="Menlo" panose="020B0609030804020204" pitchFamily="49" charset="0"/>
              </a:rPr>
              <a:t>boxes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en" altLang="ko-Kore-KR" sz="800" dirty="0">
                <a:solidFill>
                  <a:srgbClr val="B5CEA8"/>
                </a:solidFill>
                <a:latin typeface="Menlo" panose="020B0609030804020204" pitchFamily="49" charset="0"/>
              </a:rPr>
              <a:t>4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en" altLang="ko-Kore-KR" sz="800" dirty="0">
                <a:solidFill>
                  <a:srgbClr val="9CDCFE"/>
                </a:solidFill>
                <a:latin typeface="Menlo" panose="020B0609030804020204" pitchFamily="49" charset="0"/>
              </a:rPr>
              <a:t>axis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=</a:t>
            </a:r>
            <a:r>
              <a:rPr lang="en" altLang="ko-Kore-KR" sz="800" dirty="0">
                <a:solidFill>
                  <a:srgbClr val="B5CEA8"/>
                </a:solidFill>
                <a:latin typeface="Menlo" panose="020B0609030804020204" pitchFamily="49" charset="0"/>
              </a:rPr>
              <a:t>2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en" altLang="ko-Kore-KR" sz="800" dirty="0">
                <a:solidFill>
                  <a:srgbClr val="9CDCFE"/>
                </a:solidFill>
                <a:latin typeface="Menlo" panose="020B0609030804020204" pitchFamily="49" charset="0"/>
              </a:rPr>
              <a:t>h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en" altLang="ko-Kore-KR" sz="800" dirty="0">
                <a:solidFill>
                  <a:srgbClr val="9CDCFE"/>
                </a:solidFill>
                <a:latin typeface="Menlo" panose="020B0609030804020204" pitchFamily="49" charset="0"/>
              </a:rPr>
              <a:t>y2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 - </a:t>
            </a:r>
            <a:r>
              <a:rPr lang="en" altLang="ko-Kore-KR" sz="800" dirty="0">
                <a:solidFill>
                  <a:srgbClr val="9CDCFE"/>
                </a:solidFill>
                <a:latin typeface="Menlo" panose="020B0609030804020204" pitchFamily="49" charset="0"/>
              </a:rPr>
              <a:t>y1</a:t>
            </a:r>
            <a:endParaRPr lang="en" altLang="ko-Kore-KR" sz="8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" altLang="ko-Kore-KR" sz="800" dirty="0">
                <a:solidFill>
                  <a:srgbClr val="9CDCFE"/>
                </a:solidFill>
                <a:latin typeface="Menlo" panose="020B0609030804020204" pitchFamily="49" charset="0"/>
              </a:rPr>
              <a:t>w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en" altLang="ko-Kore-KR" sz="800" dirty="0">
                <a:solidFill>
                  <a:srgbClr val="9CDCFE"/>
                </a:solidFill>
                <a:latin typeface="Menlo" panose="020B0609030804020204" pitchFamily="49" charset="0"/>
              </a:rPr>
              <a:t>x2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 - </a:t>
            </a:r>
            <a:r>
              <a:rPr lang="en" altLang="ko-Kore-KR" sz="800" dirty="0">
                <a:solidFill>
                  <a:srgbClr val="9CDCFE"/>
                </a:solidFill>
                <a:latin typeface="Menlo" panose="020B0609030804020204" pitchFamily="49" charset="0"/>
              </a:rPr>
              <a:t>x1</a:t>
            </a:r>
            <a:endParaRPr lang="en" altLang="ko-Kore-KR" sz="8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" altLang="ko-Kore-KR" sz="800" dirty="0">
                <a:solidFill>
                  <a:srgbClr val="6A9955"/>
                </a:solidFill>
                <a:latin typeface="Menlo" panose="020B0609030804020204" pitchFamily="49" charset="0"/>
              </a:rPr>
              <a:t># Use shape of first image. Images in a batch must have the same size.</a:t>
            </a:r>
            <a:endParaRPr lang="en" altLang="ko-Kore-KR" sz="8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" altLang="ko-Kore-KR" sz="800" dirty="0" err="1">
                <a:solidFill>
                  <a:srgbClr val="9CDCFE"/>
                </a:solidFill>
                <a:latin typeface="Menlo" panose="020B0609030804020204" pitchFamily="49" charset="0"/>
              </a:rPr>
              <a:t>image_shape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en" altLang="ko-Kore-KR" sz="800" dirty="0" err="1">
                <a:solidFill>
                  <a:srgbClr val="DCDCAA"/>
                </a:solidFill>
                <a:latin typeface="Menlo" panose="020B0609030804020204" pitchFamily="49" charset="0"/>
              </a:rPr>
              <a:t>parse_image_meta_graph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" altLang="ko-Kore-KR" sz="800" dirty="0" err="1">
                <a:solidFill>
                  <a:srgbClr val="9CDCFE"/>
                </a:solidFill>
                <a:latin typeface="Menlo" panose="020B0609030804020204" pitchFamily="49" charset="0"/>
              </a:rPr>
              <a:t>image_meta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)[</a:t>
            </a:r>
            <a:r>
              <a:rPr lang="en" altLang="ko-Kore-KR" sz="800" dirty="0">
                <a:solidFill>
                  <a:srgbClr val="CE9178"/>
                </a:solidFill>
                <a:latin typeface="Menlo" panose="020B0609030804020204" pitchFamily="49" charset="0"/>
              </a:rPr>
              <a:t>'</a:t>
            </a:r>
            <a:r>
              <a:rPr lang="en" altLang="ko-Kore-KR" sz="800" dirty="0" err="1">
                <a:solidFill>
                  <a:srgbClr val="CE9178"/>
                </a:solidFill>
                <a:latin typeface="Menlo" panose="020B0609030804020204" pitchFamily="49" charset="0"/>
              </a:rPr>
              <a:t>image_shape</a:t>
            </a:r>
            <a:r>
              <a:rPr lang="en" altLang="ko-Kore-KR" sz="800" dirty="0">
                <a:solidFill>
                  <a:srgbClr val="CE9178"/>
                </a:solidFill>
                <a:latin typeface="Menlo" panose="020B0609030804020204" pitchFamily="49" charset="0"/>
              </a:rPr>
              <a:t>'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][</a:t>
            </a:r>
            <a:r>
              <a:rPr lang="en" altLang="ko-Kore-KR" sz="800" dirty="0">
                <a:solidFill>
                  <a:srgbClr val="B5CEA8"/>
                </a:solidFill>
                <a:latin typeface="Menlo" panose="020B0609030804020204" pitchFamily="49" charset="0"/>
              </a:rPr>
              <a:t>0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]</a:t>
            </a:r>
          </a:p>
          <a:p>
            <a:r>
              <a:rPr lang="en" altLang="ko-Kore-KR" sz="800" dirty="0">
                <a:solidFill>
                  <a:srgbClr val="6A9955"/>
                </a:solidFill>
                <a:latin typeface="Menlo" panose="020B0609030804020204" pitchFamily="49" charset="0"/>
              </a:rPr>
              <a:t># Equation 1 in the Feature Pyramid Networks paper. Account for</a:t>
            </a:r>
            <a:endParaRPr lang="en" altLang="ko-Kore-KR" sz="8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" altLang="ko-Kore-KR" sz="800" dirty="0">
                <a:solidFill>
                  <a:srgbClr val="6A9955"/>
                </a:solidFill>
                <a:latin typeface="Menlo" panose="020B0609030804020204" pitchFamily="49" charset="0"/>
              </a:rPr>
              <a:t># the fact that our coordinates are normalized here.</a:t>
            </a:r>
            <a:endParaRPr lang="en" altLang="ko-Kore-KR" sz="8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" altLang="ko-Kore-KR" sz="800" dirty="0">
                <a:solidFill>
                  <a:srgbClr val="6A9955"/>
                </a:solidFill>
                <a:latin typeface="Menlo" panose="020B0609030804020204" pitchFamily="49" charset="0"/>
              </a:rPr>
              <a:t># e.g. a 224x224 ROI (in pixels) maps to P4</a:t>
            </a:r>
            <a:endParaRPr lang="en" altLang="ko-Kore-KR" sz="8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" altLang="ko-Kore-KR" sz="800" dirty="0" err="1">
                <a:solidFill>
                  <a:srgbClr val="9CDCFE"/>
                </a:solidFill>
                <a:latin typeface="Menlo" panose="020B0609030804020204" pitchFamily="49" charset="0"/>
              </a:rPr>
              <a:t>image_area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en" altLang="ko-Kore-KR" sz="800" dirty="0" err="1">
                <a:solidFill>
                  <a:srgbClr val="4EC9B0"/>
                </a:solidFill>
                <a:latin typeface="Menlo" panose="020B0609030804020204" pitchFamily="49" charset="0"/>
              </a:rPr>
              <a:t>tf</a:t>
            </a:r>
            <a:r>
              <a:rPr lang="en" altLang="ko-Kore-KR" sz="8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" altLang="ko-Kore-KR" sz="800" dirty="0" err="1">
                <a:solidFill>
                  <a:srgbClr val="DCDCAA"/>
                </a:solidFill>
                <a:latin typeface="Menlo" panose="020B0609030804020204" pitchFamily="49" charset="0"/>
              </a:rPr>
              <a:t>cast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" altLang="ko-Kore-KR" sz="800" dirty="0" err="1">
                <a:solidFill>
                  <a:srgbClr val="9CDCFE"/>
                </a:solidFill>
                <a:latin typeface="Menlo" panose="020B0609030804020204" pitchFamily="49" charset="0"/>
              </a:rPr>
              <a:t>image_shape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[</a:t>
            </a:r>
            <a:r>
              <a:rPr lang="en" altLang="ko-Kore-KR" sz="800" dirty="0">
                <a:solidFill>
                  <a:srgbClr val="B5CEA8"/>
                </a:solidFill>
                <a:latin typeface="Menlo" panose="020B0609030804020204" pitchFamily="49" charset="0"/>
              </a:rPr>
              <a:t>0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] * </a:t>
            </a:r>
            <a:r>
              <a:rPr lang="en" altLang="ko-Kore-KR" sz="800" dirty="0" err="1">
                <a:solidFill>
                  <a:srgbClr val="9CDCFE"/>
                </a:solidFill>
                <a:latin typeface="Menlo" panose="020B0609030804020204" pitchFamily="49" charset="0"/>
              </a:rPr>
              <a:t>image_shape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[</a:t>
            </a:r>
            <a:r>
              <a:rPr lang="en" altLang="ko-Kore-KR" sz="800" dirty="0">
                <a:solidFill>
                  <a:srgbClr val="B5CEA8"/>
                </a:solidFill>
                <a:latin typeface="Menlo" panose="020B0609030804020204" pitchFamily="49" charset="0"/>
              </a:rPr>
              <a:t>1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], </a:t>
            </a:r>
            <a:r>
              <a:rPr lang="en" altLang="ko-Kore-KR" sz="800" dirty="0">
                <a:solidFill>
                  <a:srgbClr val="4EC9B0"/>
                </a:solidFill>
                <a:latin typeface="Menlo" panose="020B0609030804020204" pitchFamily="49" charset="0"/>
              </a:rPr>
              <a:t>tf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" altLang="ko-Kore-KR" sz="800" dirty="0">
                <a:solidFill>
                  <a:srgbClr val="9CDCFE"/>
                </a:solidFill>
                <a:latin typeface="Menlo" panose="020B0609030804020204" pitchFamily="49" charset="0"/>
              </a:rPr>
              <a:t>float32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en" altLang="ko-Kore-KR" sz="800" dirty="0" err="1">
                <a:solidFill>
                  <a:srgbClr val="9CDCFE"/>
                </a:solidFill>
                <a:latin typeface="Menlo" panose="020B0609030804020204" pitchFamily="49" charset="0"/>
              </a:rPr>
              <a:t>roi_level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en" altLang="ko-Kore-KR" sz="800" dirty="0">
                <a:solidFill>
                  <a:srgbClr val="DCDCAA"/>
                </a:solidFill>
                <a:latin typeface="Menlo" panose="020B0609030804020204" pitchFamily="49" charset="0"/>
              </a:rPr>
              <a:t>log2_graph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" altLang="ko-Kore-KR" sz="800" dirty="0" err="1">
                <a:solidFill>
                  <a:srgbClr val="4EC9B0"/>
                </a:solidFill>
                <a:latin typeface="Menlo" panose="020B0609030804020204" pitchFamily="49" charset="0"/>
              </a:rPr>
              <a:t>tf</a:t>
            </a:r>
            <a:r>
              <a:rPr lang="en" altLang="ko-Kore-KR" sz="8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" altLang="ko-Kore-KR" sz="800" dirty="0" err="1">
                <a:solidFill>
                  <a:srgbClr val="DCDCAA"/>
                </a:solidFill>
                <a:latin typeface="Menlo" panose="020B0609030804020204" pitchFamily="49" charset="0"/>
              </a:rPr>
              <a:t>sqrt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" altLang="ko-Kore-KR" sz="800" dirty="0">
                <a:solidFill>
                  <a:srgbClr val="9CDCFE"/>
                </a:solidFill>
                <a:latin typeface="Menlo" panose="020B0609030804020204" pitchFamily="49" charset="0"/>
              </a:rPr>
              <a:t>h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 * </a:t>
            </a:r>
            <a:r>
              <a:rPr lang="en" altLang="ko-Kore-KR" sz="800" dirty="0">
                <a:solidFill>
                  <a:srgbClr val="9CDCFE"/>
                </a:solidFill>
                <a:latin typeface="Menlo" panose="020B0609030804020204" pitchFamily="49" charset="0"/>
              </a:rPr>
              <a:t>w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) / (</a:t>
            </a:r>
            <a:r>
              <a:rPr lang="en" altLang="ko-Kore-KR" sz="800" dirty="0">
                <a:solidFill>
                  <a:srgbClr val="B5CEA8"/>
                </a:solidFill>
                <a:latin typeface="Menlo" panose="020B0609030804020204" pitchFamily="49" charset="0"/>
              </a:rPr>
              <a:t>224.0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 / </a:t>
            </a:r>
            <a:r>
              <a:rPr lang="en" altLang="ko-Kore-KR" sz="800" dirty="0" err="1">
                <a:solidFill>
                  <a:srgbClr val="4EC9B0"/>
                </a:solidFill>
                <a:latin typeface="Menlo" panose="020B0609030804020204" pitchFamily="49" charset="0"/>
              </a:rPr>
              <a:t>tf</a:t>
            </a:r>
            <a:r>
              <a:rPr lang="en" altLang="ko-Kore-KR" sz="8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" altLang="ko-Kore-KR" sz="800" dirty="0" err="1">
                <a:solidFill>
                  <a:srgbClr val="DCDCAA"/>
                </a:solidFill>
                <a:latin typeface="Menlo" panose="020B0609030804020204" pitchFamily="49" charset="0"/>
              </a:rPr>
              <a:t>sqrt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" altLang="ko-Kore-KR" sz="800" dirty="0" err="1">
                <a:solidFill>
                  <a:srgbClr val="9CDCFE"/>
                </a:solidFill>
                <a:latin typeface="Menlo" panose="020B0609030804020204" pitchFamily="49" charset="0"/>
              </a:rPr>
              <a:t>image_area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)))</a:t>
            </a:r>
          </a:p>
          <a:p>
            <a:r>
              <a:rPr lang="en" altLang="ko-Kore-KR" sz="800" dirty="0" err="1">
                <a:solidFill>
                  <a:srgbClr val="9CDCFE"/>
                </a:solidFill>
                <a:latin typeface="Menlo" panose="020B0609030804020204" pitchFamily="49" charset="0"/>
              </a:rPr>
              <a:t>roi_level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en" altLang="ko-Kore-KR" sz="800" dirty="0" err="1">
                <a:solidFill>
                  <a:srgbClr val="4EC9B0"/>
                </a:solidFill>
                <a:latin typeface="Menlo" panose="020B0609030804020204" pitchFamily="49" charset="0"/>
              </a:rPr>
              <a:t>tf</a:t>
            </a:r>
            <a:r>
              <a:rPr lang="en" altLang="ko-Kore-KR" sz="8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" altLang="ko-Kore-KR" sz="800" dirty="0" err="1">
                <a:solidFill>
                  <a:srgbClr val="DCDCAA"/>
                </a:solidFill>
                <a:latin typeface="Menlo" panose="020B0609030804020204" pitchFamily="49" charset="0"/>
              </a:rPr>
              <a:t>minimum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" altLang="ko-Kore-KR" sz="800" dirty="0">
                <a:solidFill>
                  <a:srgbClr val="B5CEA8"/>
                </a:solidFill>
                <a:latin typeface="Menlo" panose="020B0609030804020204" pitchFamily="49" charset="0"/>
              </a:rPr>
              <a:t>5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en" altLang="ko-Kore-KR" sz="800" dirty="0" err="1">
                <a:solidFill>
                  <a:srgbClr val="4EC9B0"/>
                </a:solidFill>
                <a:latin typeface="Menlo" panose="020B0609030804020204" pitchFamily="49" charset="0"/>
              </a:rPr>
              <a:t>tf</a:t>
            </a:r>
            <a:r>
              <a:rPr lang="en" altLang="ko-Kore-KR" sz="8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" altLang="ko-Kore-KR" sz="800" dirty="0" err="1">
                <a:solidFill>
                  <a:srgbClr val="DCDCAA"/>
                </a:solidFill>
                <a:latin typeface="Menlo" panose="020B0609030804020204" pitchFamily="49" charset="0"/>
              </a:rPr>
              <a:t>maximum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</a:p>
          <a:p>
            <a:r>
              <a:rPr lang="en" altLang="ko-Kore-KR" sz="800" dirty="0">
                <a:solidFill>
                  <a:srgbClr val="B5CEA8"/>
                </a:solidFill>
                <a:latin typeface="Menlo" panose="020B0609030804020204" pitchFamily="49" charset="0"/>
              </a:rPr>
              <a:t>2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en" altLang="ko-Kore-KR" sz="800" dirty="0">
                <a:solidFill>
                  <a:srgbClr val="B5CEA8"/>
                </a:solidFill>
                <a:latin typeface="Menlo" panose="020B0609030804020204" pitchFamily="49" charset="0"/>
              </a:rPr>
              <a:t>4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 + </a:t>
            </a:r>
            <a:r>
              <a:rPr lang="en" altLang="ko-Kore-KR" sz="800" dirty="0" err="1">
                <a:solidFill>
                  <a:srgbClr val="4EC9B0"/>
                </a:solidFill>
                <a:latin typeface="Menlo" panose="020B0609030804020204" pitchFamily="49" charset="0"/>
              </a:rPr>
              <a:t>tf</a:t>
            </a:r>
            <a:r>
              <a:rPr lang="en" altLang="ko-Kore-KR" sz="8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" altLang="ko-Kore-KR" sz="800" dirty="0" err="1">
                <a:solidFill>
                  <a:srgbClr val="DCDCAA"/>
                </a:solidFill>
                <a:latin typeface="Menlo" panose="020B0609030804020204" pitchFamily="49" charset="0"/>
              </a:rPr>
              <a:t>cast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" altLang="ko-Kore-KR" sz="800" dirty="0" err="1">
                <a:solidFill>
                  <a:srgbClr val="4EC9B0"/>
                </a:solidFill>
                <a:latin typeface="Menlo" panose="020B0609030804020204" pitchFamily="49" charset="0"/>
              </a:rPr>
              <a:t>tf</a:t>
            </a:r>
            <a:r>
              <a:rPr lang="en" altLang="ko-Kore-KR" sz="8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" altLang="ko-Kore-KR" sz="800" dirty="0" err="1">
                <a:solidFill>
                  <a:srgbClr val="DCDCAA"/>
                </a:solidFill>
                <a:latin typeface="Menlo" panose="020B0609030804020204" pitchFamily="49" charset="0"/>
              </a:rPr>
              <a:t>round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" altLang="ko-Kore-KR" sz="800" dirty="0" err="1">
                <a:solidFill>
                  <a:srgbClr val="9CDCFE"/>
                </a:solidFill>
                <a:latin typeface="Menlo" panose="020B0609030804020204" pitchFamily="49" charset="0"/>
              </a:rPr>
              <a:t>roi_level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), </a:t>
            </a:r>
            <a:r>
              <a:rPr lang="en" altLang="ko-Kore-KR" sz="800" dirty="0">
                <a:solidFill>
                  <a:srgbClr val="4EC9B0"/>
                </a:solidFill>
                <a:latin typeface="Menlo" panose="020B0609030804020204" pitchFamily="49" charset="0"/>
              </a:rPr>
              <a:t>tf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" altLang="ko-Kore-KR" sz="800" dirty="0">
                <a:solidFill>
                  <a:srgbClr val="9CDCFE"/>
                </a:solidFill>
                <a:latin typeface="Menlo" panose="020B0609030804020204" pitchFamily="49" charset="0"/>
              </a:rPr>
              <a:t>int32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)))</a:t>
            </a:r>
          </a:p>
          <a:p>
            <a:r>
              <a:rPr lang="en" altLang="ko-Kore-KR" sz="800" dirty="0" err="1">
                <a:solidFill>
                  <a:srgbClr val="9CDCFE"/>
                </a:solidFill>
                <a:latin typeface="Menlo" panose="020B0609030804020204" pitchFamily="49" charset="0"/>
              </a:rPr>
              <a:t>roi_level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en" altLang="ko-Kore-KR" sz="800" dirty="0" err="1">
                <a:solidFill>
                  <a:srgbClr val="4EC9B0"/>
                </a:solidFill>
                <a:latin typeface="Menlo" panose="020B0609030804020204" pitchFamily="49" charset="0"/>
              </a:rPr>
              <a:t>tf</a:t>
            </a:r>
            <a:r>
              <a:rPr lang="en" altLang="ko-Kore-KR" sz="8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" altLang="ko-Kore-KR" sz="800" dirty="0" err="1">
                <a:solidFill>
                  <a:srgbClr val="DCDCAA"/>
                </a:solidFill>
                <a:latin typeface="Menlo" panose="020B0609030804020204" pitchFamily="49" charset="0"/>
              </a:rPr>
              <a:t>squeeze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" altLang="ko-Kore-KR" sz="800" dirty="0" err="1">
                <a:solidFill>
                  <a:srgbClr val="9CDCFE"/>
                </a:solidFill>
                <a:latin typeface="Menlo" panose="020B0609030804020204" pitchFamily="49" charset="0"/>
              </a:rPr>
              <a:t>roi_level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en" altLang="ko-Kore-KR" sz="800" dirty="0">
                <a:solidFill>
                  <a:srgbClr val="B5CEA8"/>
                </a:solidFill>
                <a:latin typeface="Menlo" panose="020B0609030804020204" pitchFamily="49" charset="0"/>
              </a:rPr>
              <a:t>2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/>
            </a:r>
            <a:b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en" altLang="ko-Kore-KR" sz="800" dirty="0">
                <a:solidFill>
                  <a:srgbClr val="6A9955"/>
                </a:solidFill>
                <a:latin typeface="Menlo" panose="020B0609030804020204" pitchFamily="49" charset="0"/>
              </a:rPr>
              <a:t># Loop through levels and apply ROI pooling to each. P2 to P5.</a:t>
            </a:r>
            <a:endParaRPr lang="en" altLang="ko-Kore-KR" sz="8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" altLang="ko-Kore-KR" sz="800" dirty="0">
                <a:solidFill>
                  <a:srgbClr val="9CDCFE"/>
                </a:solidFill>
                <a:latin typeface="Menlo" panose="020B0609030804020204" pitchFamily="49" charset="0"/>
              </a:rPr>
              <a:t>pooled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 = []</a:t>
            </a:r>
          </a:p>
          <a:p>
            <a:r>
              <a:rPr lang="en" altLang="ko-Kore-KR" sz="800" dirty="0" err="1">
                <a:solidFill>
                  <a:srgbClr val="9CDCFE"/>
                </a:solidFill>
                <a:latin typeface="Menlo" panose="020B0609030804020204" pitchFamily="49" charset="0"/>
              </a:rPr>
              <a:t>box_to_level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 = []</a:t>
            </a:r>
          </a:p>
          <a:p>
            <a:r>
              <a:rPr lang="en" altLang="ko-Kore-KR" sz="800" dirty="0">
                <a:solidFill>
                  <a:srgbClr val="C586C0"/>
                </a:solidFill>
                <a:latin typeface="Menlo" panose="020B0609030804020204" pitchFamily="49" charset="0"/>
              </a:rPr>
              <a:t>for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" altLang="ko-Kore-KR" sz="800" dirty="0" err="1">
                <a:solidFill>
                  <a:srgbClr val="9CDCFE"/>
                </a:solidFill>
                <a:latin typeface="Menlo" panose="020B0609030804020204" pitchFamily="49" charset="0"/>
              </a:rPr>
              <a:t>i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en" altLang="ko-Kore-KR" sz="800" dirty="0">
                <a:solidFill>
                  <a:srgbClr val="9CDCFE"/>
                </a:solidFill>
                <a:latin typeface="Menlo" panose="020B0609030804020204" pitchFamily="49" charset="0"/>
              </a:rPr>
              <a:t>level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" altLang="ko-Kore-KR" sz="800" dirty="0">
                <a:solidFill>
                  <a:srgbClr val="569CD6"/>
                </a:solidFill>
                <a:latin typeface="Menlo" panose="020B0609030804020204" pitchFamily="49" charset="0"/>
              </a:rPr>
              <a:t>in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" altLang="ko-Kore-KR" sz="800" dirty="0">
                <a:solidFill>
                  <a:srgbClr val="4EC9B0"/>
                </a:solidFill>
                <a:latin typeface="Menlo" panose="020B0609030804020204" pitchFamily="49" charset="0"/>
              </a:rPr>
              <a:t>enumerate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" altLang="ko-Kore-KR" sz="800" dirty="0">
                <a:solidFill>
                  <a:srgbClr val="4EC9B0"/>
                </a:solidFill>
                <a:latin typeface="Menlo" panose="020B0609030804020204" pitchFamily="49" charset="0"/>
              </a:rPr>
              <a:t>range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" altLang="ko-Kore-KR" sz="800" dirty="0">
                <a:solidFill>
                  <a:srgbClr val="B5CEA8"/>
                </a:solidFill>
                <a:latin typeface="Menlo" panose="020B0609030804020204" pitchFamily="49" charset="0"/>
              </a:rPr>
              <a:t>2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en" altLang="ko-Kore-KR" sz="800" dirty="0">
                <a:solidFill>
                  <a:srgbClr val="B5CEA8"/>
                </a:solidFill>
                <a:latin typeface="Menlo" panose="020B0609030804020204" pitchFamily="49" charset="0"/>
              </a:rPr>
              <a:t>6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)):</a:t>
            </a:r>
          </a:p>
          <a:p>
            <a:r>
              <a:rPr lang="en" altLang="ko-Kore-KR" sz="800" dirty="0">
                <a:solidFill>
                  <a:srgbClr val="9CDCFE"/>
                </a:solidFill>
                <a:latin typeface="Menlo" panose="020B0609030804020204" pitchFamily="49" charset="0"/>
              </a:rPr>
              <a:t>ix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en" altLang="ko-Kore-KR" sz="800" dirty="0" err="1">
                <a:solidFill>
                  <a:srgbClr val="4EC9B0"/>
                </a:solidFill>
                <a:latin typeface="Menlo" panose="020B0609030804020204" pitchFamily="49" charset="0"/>
              </a:rPr>
              <a:t>tf</a:t>
            </a:r>
            <a:r>
              <a:rPr lang="en" altLang="ko-Kore-KR" sz="8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" altLang="ko-Kore-KR" sz="800" dirty="0" err="1">
                <a:solidFill>
                  <a:srgbClr val="DCDCAA"/>
                </a:solidFill>
                <a:latin typeface="Menlo" panose="020B0609030804020204" pitchFamily="49" charset="0"/>
              </a:rPr>
              <a:t>where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" altLang="ko-Kore-KR" sz="800" dirty="0" err="1">
                <a:solidFill>
                  <a:srgbClr val="4EC9B0"/>
                </a:solidFill>
                <a:latin typeface="Menlo" panose="020B0609030804020204" pitchFamily="49" charset="0"/>
              </a:rPr>
              <a:t>tf</a:t>
            </a:r>
            <a:r>
              <a:rPr lang="en" altLang="ko-Kore-KR" sz="8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" altLang="ko-Kore-KR" sz="800" dirty="0" err="1">
                <a:solidFill>
                  <a:srgbClr val="DCDCAA"/>
                </a:solidFill>
                <a:latin typeface="Menlo" panose="020B0609030804020204" pitchFamily="49" charset="0"/>
              </a:rPr>
              <a:t>equal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" altLang="ko-Kore-KR" sz="800" dirty="0" err="1">
                <a:solidFill>
                  <a:srgbClr val="9CDCFE"/>
                </a:solidFill>
                <a:latin typeface="Menlo" panose="020B0609030804020204" pitchFamily="49" charset="0"/>
              </a:rPr>
              <a:t>roi_level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en" altLang="ko-Kore-KR" sz="800" dirty="0">
                <a:solidFill>
                  <a:srgbClr val="9CDCFE"/>
                </a:solidFill>
                <a:latin typeface="Menlo" panose="020B0609030804020204" pitchFamily="49" charset="0"/>
              </a:rPr>
              <a:t>level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))</a:t>
            </a:r>
          </a:p>
          <a:p>
            <a:r>
              <a:rPr lang="en" altLang="ko-Kore-KR" sz="800" dirty="0" err="1">
                <a:solidFill>
                  <a:srgbClr val="9CDCFE"/>
                </a:solidFill>
                <a:latin typeface="Menlo" panose="020B0609030804020204" pitchFamily="49" charset="0"/>
              </a:rPr>
              <a:t>level_boxes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en" altLang="ko-Kore-KR" sz="800" dirty="0" err="1">
                <a:solidFill>
                  <a:srgbClr val="4EC9B0"/>
                </a:solidFill>
                <a:latin typeface="Menlo" panose="020B0609030804020204" pitchFamily="49" charset="0"/>
              </a:rPr>
              <a:t>tf</a:t>
            </a:r>
            <a:r>
              <a:rPr lang="en" altLang="ko-Kore-KR" sz="8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" altLang="ko-Kore-KR" sz="800" dirty="0" err="1">
                <a:solidFill>
                  <a:srgbClr val="DCDCAA"/>
                </a:solidFill>
                <a:latin typeface="Menlo" panose="020B0609030804020204" pitchFamily="49" charset="0"/>
              </a:rPr>
              <a:t>gather_nd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" altLang="ko-Kore-KR" sz="800" dirty="0">
                <a:solidFill>
                  <a:srgbClr val="9CDCFE"/>
                </a:solidFill>
                <a:latin typeface="Menlo" panose="020B0609030804020204" pitchFamily="49" charset="0"/>
              </a:rPr>
              <a:t>boxes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en" altLang="ko-Kore-KR" sz="800" dirty="0">
                <a:solidFill>
                  <a:srgbClr val="9CDCFE"/>
                </a:solidFill>
                <a:latin typeface="Menlo" panose="020B0609030804020204" pitchFamily="49" charset="0"/>
              </a:rPr>
              <a:t>ix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/>
            </a:r>
            <a:b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en" altLang="ko-Kore-KR" sz="800" dirty="0">
                <a:solidFill>
                  <a:srgbClr val="6A9955"/>
                </a:solidFill>
                <a:latin typeface="Menlo" panose="020B0609030804020204" pitchFamily="49" charset="0"/>
              </a:rPr>
              <a:t># Box indices for </a:t>
            </a:r>
            <a:r>
              <a:rPr lang="en" altLang="ko-Kore-KR" sz="800" dirty="0" err="1">
                <a:solidFill>
                  <a:srgbClr val="6A9955"/>
                </a:solidFill>
                <a:latin typeface="Menlo" panose="020B0609030804020204" pitchFamily="49" charset="0"/>
              </a:rPr>
              <a:t>crop_and_resize</a:t>
            </a:r>
            <a:r>
              <a:rPr lang="en" altLang="ko-Kore-KR" sz="800" dirty="0">
                <a:solidFill>
                  <a:srgbClr val="6A9955"/>
                </a:solidFill>
                <a:latin typeface="Menlo" panose="020B0609030804020204" pitchFamily="49" charset="0"/>
              </a:rPr>
              <a:t>.</a:t>
            </a:r>
            <a:endParaRPr lang="en" altLang="ko-Kore-KR" sz="8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" altLang="ko-Kore-KR" sz="800" dirty="0" err="1">
                <a:solidFill>
                  <a:srgbClr val="9CDCFE"/>
                </a:solidFill>
                <a:latin typeface="Menlo" panose="020B0609030804020204" pitchFamily="49" charset="0"/>
              </a:rPr>
              <a:t>box_indices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en" altLang="ko-Kore-KR" sz="800" dirty="0" err="1">
                <a:solidFill>
                  <a:srgbClr val="4EC9B0"/>
                </a:solidFill>
                <a:latin typeface="Menlo" panose="020B0609030804020204" pitchFamily="49" charset="0"/>
              </a:rPr>
              <a:t>tf</a:t>
            </a:r>
            <a:r>
              <a:rPr lang="en" altLang="ko-Kore-KR" sz="8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" altLang="ko-Kore-KR" sz="800" dirty="0" err="1">
                <a:solidFill>
                  <a:srgbClr val="DCDCAA"/>
                </a:solidFill>
                <a:latin typeface="Menlo" panose="020B0609030804020204" pitchFamily="49" charset="0"/>
              </a:rPr>
              <a:t>cast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" altLang="ko-Kore-KR" sz="800" dirty="0">
                <a:solidFill>
                  <a:srgbClr val="9CDCFE"/>
                </a:solidFill>
                <a:latin typeface="Menlo" panose="020B0609030804020204" pitchFamily="49" charset="0"/>
              </a:rPr>
              <a:t>ix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[:, </a:t>
            </a:r>
            <a:r>
              <a:rPr lang="en" altLang="ko-Kore-KR" sz="800" dirty="0">
                <a:solidFill>
                  <a:srgbClr val="B5CEA8"/>
                </a:solidFill>
                <a:latin typeface="Menlo" panose="020B0609030804020204" pitchFamily="49" charset="0"/>
              </a:rPr>
              <a:t>0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], </a:t>
            </a:r>
            <a:r>
              <a:rPr lang="en" altLang="ko-Kore-KR" sz="800" dirty="0">
                <a:solidFill>
                  <a:srgbClr val="4EC9B0"/>
                </a:solidFill>
                <a:latin typeface="Menlo" panose="020B0609030804020204" pitchFamily="49" charset="0"/>
              </a:rPr>
              <a:t>tf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" altLang="ko-Kore-KR" sz="800" dirty="0">
                <a:solidFill>
                  <a:srgbClr val="9CDCFE"/>
                </a:solidFill>
                <a:latin typeface="Menlo" panose="020B0609030804020204" pitchFamily="49" charset="0"/>
              </a:rPr>
              <a:t>int32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/>
            </a:r>
            <a:b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en" altLang="ko-Kore-KR" sz="800" dirty="0">
                <a:solidFill>
                  <a:srgbClr val="6A9955"/>
                </a:solidFill>
                <a:latin typeface="Menlo" panose="020B0609030804020204" pitchFamily="49" charset="0"/>
              </a:rPr>
              <a:t># Keep track of which box is mapped to which level</a:t>
            </a:r>
            <a:endParaRPr lang="en" altLang="ko-Kore-KR" sz="8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" altLang="ko-Kore-KR" sz="800" dirty="0" err="1">
                <a:solidFill>
                  <a:srgbClr val="9CDCFE"/>
                </a:solidFill>
                <a:latin typeface="Menlo" panose="020B0609030804020204" pitchFamily="49" charset="0"/>
              </a:rPr>
              <a:t>box_to_level</a:t>
            </a:r>
            <a:r>
              <a:rPr lang="en" altLang="ko-Kore-KR" sz="8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" altLang="ko-Kore-KR" sz="800" dirty="0" err="1">
                <a:solidFill>
                  <a:srgbClr val="DCDCAA"/>
                </a:solidFill>
                <a:latin typeface="Menlo" panose="020B0609030804020204" pitchFamily="49" charset="0"/>
              </a:rPr>
              <a:t>append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" altLang="ko-Kore-KR" sz="800" dirty="0">
                <a:solidFill>
                  <a:srgbClr val="9CDCFE"/>
                </a:solidFill>
                <a:latin typeface="Menlo" panose="020B0609030804020204" pitchFamily="49" charset="0"/>
              </a:rPr>
              <a:t>ix</a:t>
            </a:r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  <a:t/>
            </a:r>
            <a:br>
              <a:rPr lang="en" altLang="ko-Kore-KR" sz="8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endParaRPr lang="en" altLang="ko-Kore-KR" sz="8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BE34D36-31BC-6347-8254-1EF0765E5B00}"/>
              </a:ext>
            </a:extLst>
          </p:cNvPr>
          <p:cNvSpPr/>
          <p:nvPr/>
        </p:nvSpPr>
        <p:spPr>
          <a:xfrm>
            <a:off x="4997909" y="1053229"/>
            <a:ext cx="5343525" cy="604780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" altLang="ko-Kore-KR" sz="900" dirty="0">
                <a:solidFill>
                  <a:srgbClr val="6A9955"/>
                </a:solidFill>
                <a:latin typeface="Menlo" panose="020B0609030804020204" pitchFamily="49" charset="0"/>
              </a:rPr>
              <a:t># Stop gradient </a:t>
            </a:r>
            <a:r>
              <a:rPr lang="en" altLang="ko-Kore-KR" sz="900" dirty="0" err="1">
                <a:solidFill>
                  <a:srgbClr val="6A9955"/>
                </a:solidFill>
                <a:latin typeface="Menlo" panose="020B0609030804020204" pitchFamily="49" charset="0"/>
              </a:rPr>
              <a:t>propogation</a:t>
            </a:r>
            <a:r>
              <a:rPr lang="en" altLang="ko-Kore-KR" sz="900" dirty="0">
                <a:solidFill>
                  <a:srgbClr val="6A9955"/>
                </a:solidFill>
                <a:latin typeface="Menlo" panose="020B0609030804020204" pitchFamily="49" charset="0"/>
              </a:rPr>
              <a:t> to ROI proposals</a:t>
            </a:r>
            <a:endParaRPr lang="en" altLang="ko-Kore-KR" sz="9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" altLang="ko-Kore-KR" sz="900" dirty="0" err="1">
                <a:solidFill>
                  <a:srgbClr val="9CDCFE"/>
                </a:solidFill>
                <a:latin typeface="Menlo" panose="020B0609030804020204" pitchFamily="49" charset="0"/>
              </a:rPr>
              <a:t>level_boxes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en" altLang="ko-Kore-KR" sz="900" dirty="0" err="1">
                <a:solidFill>
                  <a:srgbClr val="4EC9B0"/>
                </a:solidFill>
                <a:latin typeface="Menlo" panose="020B0609030804020204" pitchFamily="49" charset="0"/>
              </a:rPr>
              <a:t>tf</a:t>
            </a:r>
            <a:r>
              <a:rPr lang="en" altLang="ko-Kore-KR" sz="9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" altLang="ko-Kore-KR" sz="900" dirty="0" err="1">
                <a:solidFill>
                  <a:srgbClr val="DCDCAA"/>
                </a:solidFill>
                <a:latin typeface="Menlo" panose="020B0609030804020204" pitchFamily="49" charset="0"/>
              </a:rPr>
              <a:t>stop_gradient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" altLang="ko-Kore-KR" sz="900" dirty="0" err="1">
                <a:solidFill>
                  <a:srgbClr val="9CDCFE"/>
                </a:solidFill>
                <a:latin typeface="Menlo" panose="020B0609030804020204" pitchFamily="49" charset="0"/>
              </a:rPr>
              <a:t>level_boxes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en" altLang="ko-Kore-KR" sz="900" dirty="0" err="1">
                <a:solidFill>
                  <a:srgbClr val="9CDCFE"/>
                </a:solidFill>
                <a:latin typeface="Menlo" panose="020B0609030804020204" pitchFamily="49" charset="0"/>
              </a:rPr>
              <a:t>box_indices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en" altLang="ko-Kore-KR" sz="900" dirty="0" err="1">
                <a:solidFill>
                  <a:srgbClr val="4EC9B0"/>
                </a:solidFill>
                <a:latin typeface="Menlo" panose="020B0609030804020204" pitchFamily="49" charset="0"/>
              </a:rPr>
              <a:t>tf</a:t>
            </a:r>
            <a:r>
              <a:rPr lang="en" altLang="ko-Kore-KR" sz="9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" altLang="ko-Kore-KR" sz="900" dirty="0" err="1">
                <a:solidFill>
                  <a:srgbClr val="DCDCAA"/>
                </a:solidFill>
                <a:latin typeface="Menlo" panose="020B0609030804020204" pitchFamily="49" charset="0"/>
              </a:rPr>
              <a:t>stop_gradient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" altLang="ko-Kore-KR" sz="900" dirty="0" err="1">
                <a:solidFill>
                  <a:srgbClr val="9CDCFE"/>
                </a:solidFill>
                <a:latin typeface="Menlo" panose="020B0609030804020204" pitchFamily="49" charset="0"/>
              </a:rPr>
              <a:t>box_indices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/>
            </a:r>
            <a:b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en" altLang="ko-Kore-KR" sz="900" dirty="0">
                <a:solidFill>
                  <a:srgbClr val="6A9955"/>
                </a:solidFill>
                <a:latin typeface="Menlo" panose="020B0609030804020204" pitchFamily="49" charset="0"/>
              </a:rPr>
              <a:t># Crop and Resize</a:t>
            </a:r>
            <a:endParaRPr lang="en" altLang="ko-Kore-KR" sz="9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" altLang="ko-Kore-KR" sz="900" dirty="0">
                <a:solidFill>
                  <a:srgbClr val="6A9955"/>
                </a:solidFill>
                <a:latin typeface="Menlo" panose="020B0609030804020204" pitchFamily="49" charset="0"/>
              </a:rPr>
              <a:t># From Mask R-CNN paper: "We sample four regular locations, so</a:t>
            </a:r>
            <a:endParaRPr lang="en" altLang="ko-Kore-KR" sz="9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" altLang="ko-Kore-KR" sz="900" dirty="0">
                <a:solidFill>
                  <a:srgbClr val="6A9955"/>
                </a:solidFill>
                <a:latin typeface="Menlo" panose="020B0609030804020204" pitchFamily="49" charset="0"/>
              </a:rPr>
              <a:t># that we can evaluate either max or average pooling. In fact,</a:t>
            </a:r>
            <a:endParaRPr lang="en" altLang="ko-Kore-KR" sz="9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" altLang="ko-Kore-KR" sz="900" dirty="0">
                <a:solidFill>
                  <a:srgbClr val="6A9955"/>
                </a:solidFill>
                <a:latin typeface="Menlo" panose="020B0609030804020204" pitchFamily="49" charset="0"/>
              </a:rPr>
              <a:t># interpolating only a single value at each bin center (without</a:t>
            </a:r>
            <a:endParaRPr lang="en" altLang="ko-Kore-KR" sz="9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" altLang="ko-Kore-KR" sz="900" dirty="0">
                <a:solidFill>
                  <a:srgbClr val="6A9955"/>
                </a:solidFill>
                <a:latin typeface="Menlo" panose="020B0609030804020204" pitchFamily="49" charset="0"/>
              </a:rPr>
              <a:t># pooling) is nearly as effective."</a:t>
            </a:r>
            <a:endParaRPr lang="en" altLang="ko-Kore-KR" sz="9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" altLang="ko-Kore-KR" sz="900" dirty="0">
                <a:solidFill>
                  <a:srgbClr val="6A9955"/>
                </a:solidFill>
                <a:latin typeface="Menlo" panose="020B0609030804020204" pitchFamily="49" charset="0"/>
              </a:rPr>
              <a:t>#</a:t>
            </a:r>
            <a:endParaRPr lang="en" altLang="ko-Kore-KR" sz="9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" altLang="ko-Kore-KR" sz="900" dirty="0">
                <a:solidFill>
                  <a:srgbClr val="6A9955"/>
                </a:solidFill>
                <a:latin typeface="Menlo" panose="020B0609030804020204" pitchFamily="49" charset="0"/>
              </a:rPr>
              <a:t># Here we use the simplified approach of a single value per bin,</a:t>
            </a:r>
            <a:endParaRPr lang="en" altLang="ko-Kore-KR" sz="9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" altLang="ko-Kore-KR" sz="900" dirty="0">
                <a:solidFill>
                  <a:srgbClr val="6A9955"/>
                </a:solidFill>
                <a:latin typeface="Menlo" panose="020B0609030804020204" pitchFamily="49" charset="0"/>
              </a:rPr>
              <a:t># which is how it's done in </a:t>
            </a:r>
            <a:r>
              <a:rPr lang="en" altLang="ko-Kore-KR" sz="900" dirty="0" err="1">
                <a:solidFill>
                  <a:srgbClr val="6A9955"/>
                </a:solidFill>
                <a:latin typeface="Menlo" panose="020B0609030804020204" pitchFamily="49" charset="0"/>
              </a:rPr>
              <a:t>tf.crop_and_resize</a:t>
            </a:r>
            <a:r>
              <a:rPr lang="en" altLang="ko-Kore-KR" sz="900" dirty="0">
                <a:solidFill>
                  <a:srgbClr val="6A9955"/>
                </a:solidFill>
                <a:latin typeface="Menlo" panose="020B0609030804020204" pitchFamily="49" charset="0"/>
              </a:rPr>
              <a:t>()</a:t>
            </a:r>
            <a:endParaRPr lang="en" altLang="ko-Kore-KR" sz="9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" altLang="ko-Kore-KR" sz="900" dirty="0">
                <a:solidFill>
                  <a:srgbClr val="6A9955"/>
                </a:solidFill>
                <a:latin typeface="Menlo" panose="020B0609030804020204" pitchFamily="49" charset="0"/>
              </a:rPr>
              <a:t># Result: [batch * </a:t>
            </a:r>
            <a:r>
              <a:rPr lang="en" altLang="ko-Kore-KR" sz="900" dirty="0" err="1">
                <a:solidFill>
                  <a:srgbClr val="6A9955"/>
                </a:solidFill>
                <a:latin typeface="Menlo" panose="020B0609030804020204" pitchFamily="49" charset="0"/>
              </a:rPr>
              <a:t>num_boxes</a:t>
            </a:r>
            <a:r>
              <a:rPr lang="en" altLang="ko-Kore-KR" sz="900" dirty="0">
                <a:solidFill>
                  <a:srgbClr val="6A9955"/>
                </a:solidFill>
                <a:latin typeface="Menlo" panose="020B0609030804020204" pitchFamily="49" charset="0"/>
              </a:rPr>
              <a:t>, </a:t>
            </a:r>
            <a:r>
              <a:rPr lang="en" altLang="ko-Kore-KR" sz="900" dirty="0" err="1">
                <a:solidFill>
                  <a:srgbClr val="6A9955"/>
                </a:solidFill>
                <a:latin typeface="Menlo" panose="020B0609030804020204" pitchFamily="49" charset="0"/>
              </a:rPr>
              <a:t>pool_height</a:t>
            </a:r>
            <a:r>
              <a:rPr lang="en" altLang="ko-Kore-KR" sz="900" dirty="0">
                <a:solidFill>
                  <a:srgbClr val="6A9955"/>
                </a:solidFill>
                <a:latin typeface="Menlo" panose="020B0609030804020204" pitchFamily="49" charset="0"/>
              </a:rPr>
              <a:t>, </a:t>
            </a:r>
            <a:r>
              <a:rPr lang="en" altLang="ko-Kore-KR" sz="900" dirty="0" err="1">
                <a:solidFill>
                  <a:srgbClr val="6A9955"/>
                </a:solidFill>
                <a:latin typeface="Menlo" panose="020B0609030804020204" pitchFamily="49" charset="0"/>
              </a:rPr>
              <a:t>pool_width</a:t>
            </a:r>
            <a:r>
              <a:rPr lang="en" altLang="ko-Kore-KR" sz="900" dirty="0">
                <a:solidFill>
                  <a:srgbClr val="6A9955"/>
                </a:solidFill>
                <a:latin typeface="Menlo" panose="020B0609030804020204" pitchFamily="49" charset="0"/>
              </a:rPr>
              <a:t>, channels]</a:t>
            </a:r>
            <a:endParaRPr lang="en" altLang="ko-Kore-KR" sz="9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" altLang="ko-Kore-KR" sz="900" dirty="0" err="1">
                <a:solidFill>
                  <a:srgbClr val="9CDCFE"/>
                </a:solidFill>
                <a:latin typeface="Menlo" panose="020B0609030804020204" pitchFamily="49" charset="0"/>
              </a:rPr>
              <a:t>pooled</a:t>
            </a:r>
            <a:r>
              <a:rPr lang="en" altLang="ko-Kore-KR" sz="9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" altLang="ko-Kore-KR" sz="900" dirty="0" err="1">
                <a:solidFill>
                  <a:srgbClr val="DCDCAA"/>
                </a:solidFill>
                <a:latin typeface="Menlo" panose="020B0609030804020204" pitchFamily="49" charset="0"/>
              </a:rPr>
              <a:t>append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" altLang="ko-Kore-KR" sz="900" dirty="0" err="1">
                <a:solidFill>
                  <a:srgbClr val="4EC9B0"/>
                </a:solidFill>
                <a:latin typeface="Menlo" panose="020B0609030804020204" pitchFamily="49" charset="0"/>
              </a:rPr>
              <a:t>tf</a:t>
            </a:r>
            <a:r>
              <a:rPr lang="en" altLang="ko-Kore-KR" sz="9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" altLang="ko-Kore-KR" sz="900" dirty="0" err="1">
                <a:solidFill>
                  <a:srgbClr val="4EC9B0"/>
                </a:solidFill>
                <a:latin typeface="Menlo" panose="020B0609030804020204" pitchFamily="49" charset="0"/>
              </a:rPr>
              <a:t>image</a:t>
            </a:r>
            <a:r>
              <a:rPr lang="en" altLang="ko-Kore-KR" sz="9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" altLang="ko-Kore-KR" sz="900" dirty="0" err="1">
                <a:solidFill>
                  <a:srgbClr val="DCDCAA"/>
                </a:solidFill>
                <a:latin typeface="Menlo" panose="020B0609030804020204" pitchFamily="49" charset="0"/>
              </a:rPr>
              <a:t>crop_and_resize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</a:p>
          <a:p>
            <a:r>
              <a:rPr lang="en" altLang="ko-Kore-KR" sz="900" dirty="0" err="1">
                <a:solidFill>
                  <a:srgbClr val="9CDCFE"/>
                </a:solidFill>
                <a:latin typeface="Menlo" panose="020B0609030804020204" pitchFamily="49" charset="0"/>
              </a:rPr>
              <a:t>feature_maps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[</a:t>
            </a:r>
            <a:r>
              <a:rPr lang="en" altLang="ko-Kore-KR" sz="900" dirty="0" err="1">
                <a:solidFill>
                  <a:srgbClr val="9CDCFE"/>
                </a:solidFill>
                <a:latin typeface="Menlo" panose="020B0609030804020204" pitchFamily="49" charset="0"/>
              </a:rPr>
              <a:t>i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], </a:t>
            </a:r>
            <a:r>
              <a:rPr lang="en" altLang="ko-Kore-KR" sz="900" dirty="0" err="1">
                <a:solidFill>
                  <a:srgbClr val="9CDCFE"/>
                </a:solidFill>
                <a:latin typeface="Menlo" panose="020B0609030804020204" pitchFamily="49" charset="0"/>
              </a:rPr>
              <a:t>level_boxes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en" altLang="ko-Kore-KR" sz="900" dirty="0" err="1">
                <a:solidFill>
                  <a:srgbClr val="9CDCFE"/>
                </a:solidFill>
                <a:latin typeface="Menlo" panose="020B0609030804020204" pitchFamily="49" charset="0"/>
              </a:rPr>
              <a:t>box_indices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en" altLang="ko-Kore-KR" sz="900" dirty="0" err="1">
                <a:solidFill>
                  <a:srgbClr val="9CDCFE"/>
                </a:solidFill>
                <a:latin typeface="Menlo" panose="020B0609030804020204" pitchFamily="49" charset="0"/>
              </a:rPr>
              <a:t>self</a:t>
            </a:r>
            <a:r>
              <a:rPr lang="en" altLang="ko-Kore-KR" sz="9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" altLang="ko-Kore-KR" sz="900" dirty="0" err="1">
                <a:solidFill>
                  <a:srgbClr val="9CDCFE"/>
                </a:solidFill>
                <a:latin typeface="Menlo" panose="020B0609030804020204" pitchFamily="49" charset="0"/>
              </a:rPr>
              <a:t>pool_shape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" altLang="ko-Kore-KR" sz="900" dirty="0">
                <a:solidFill>
                  <a:srgbClr val="9CDCFE"/>
                </a:solidFill>
                <a:latin typeface="Menlo" panose="020B0609030804020204" pitchFamily="49" charset="0"/>
              </a:rPr>
              <a:t>method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=</a:t>
            </a:r>
            <a:r>
              <a:rPr lang="en" altLang="ko-Kore-KR" sz="900" dirty="0">
                <a:solidFill>
                  <a:srgbClr val="CE9178"/>
                </a:solidFill>
                <a:latin typeface="Menlo" panose="020B0609030804020204" pitchFamily="49" charset="0"/>
              </a:rPr>
              <a:t>"bilinear"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))</a:t>
            </a:r>
          </a:p>
          <a:p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/>
            </a:r>
            <a:b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en" altLang="ko-Kore-KR" sz="900" dirty="0">
                <a:solidFill>
                  <a:srgbClr val="6A9955"/>
                </a:solidFill>
                <a:latin typeface="Menlo" panose="020B0609030804020204" pitchFamily="49" charset="0"/>
              </a:rPr>
              <a:t># Pack pooled features into one tensor</a:t>
            </a:r>
            <a:endParaRPr lang="en" altLang="ko-Kore-KR" sz="9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" altLang="ko-Kore-KR" sz="900" dirty="0">
                <a:solidFill>
                  <a:srgbClr val="9CDCFE"/>
                </a:solidFill>
                <a:latin typeface="Menlo" panose="020B0609030804020204" pitchFamily="49" charset="0"/>
              </a:rPr>
              <a:t>pooled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en" altLang="ko-Kore-KR" sz="900" dirty="0" err="1">
                <a:solidFill>
                  <a:srgbClr val="4EC9B0"/>
                </a:solidFill>
                <a:latin typeface="Menlo" panose="020B0609030804020204" pitchFamily="49" charset="0"/>
              </a:rPr>
              <a:t>tf</a:t>
            </a:r>
            <a:r>
              <a:rPr lang="en" altLang="ko-Kore-KR" sz="9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" altLang="ko-Kore-KR" sz="900" dirty="0" err="1">
                <a:solidFill>
                  <a:srgbClr val="DCDCAA"/>
                </a:solidFill>
                <a:latin typeface="Menlo" panose="020B0609030804020204" pitchFamily="49" charset="0"/>
              </a:rPr>
              <a:t>concat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" altLang="ko-Kore-KR" sz="900" dirty="0">
                <a:solidFill>
                  <a:srgbClr val="9CDCFE"/>
                </a:solidFill>
                <a:latin typeface="Menlo" panose="020B0609030804020204" pitchFamily="49" charset="0"/>
              </a:rPr>
              <a:t>pooled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en" altLang="ko-Kore-KR" sz="900" dirty="0">
                <a:solidFill>
                  <a:srgbClr val="9CDCFE"/>
                </a:solidFill>
                <a:latin typeface="Menlo" panose="020B0609030804020204" pitchFamily="49" charset="0"/>
              </a:rPr>
              <a:t>axis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=</a:t>
            </a:r>
            <a:r>
              <a:rPr lang="en" altLang="ko-Kore-KR" sz="900" dirty="0">
                <a:solidFill>
                  <a:srgbClr val="B5CEA8"/>
                </a:solidFill>
                <a:latin typeface="Menlo" panose="020B0609030804020204" pitchFamily="49" charset="0"/>
              </a:rPr>
              <a:t>0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/>
            </a:r>
            <a:b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en" altLang="ko-Kore-KR" sz="900" dirty="0">
                <a:solidFill>
                  <a:srgbClr val="6A9955"/>
                </a:solidFill>
                <a:latin typeface="Menlo" panose="020B0609030804020204" pitchFamily="49" charset="0"/>
              </a:rPr>
              <a:t># Pack </a:t>
            </a:r>
            <a:r>
              <a:rPr lang="en" altLang="ko-Kore-KR" sz="900" dirty="0" err="1">
                <a:solidFill>
                  <a:srgbClr val="6A9955"/>
                </a:solidFill>
                <a:latin typeface="Menlo" panose="020B0609030804020204" pitchFamily="49" charset="0"/>
              </a:rPr>
              <a:t>box_to_level</a:t>
            </a:r>
            <a:r>
              <a:rPr lang="en" altLang="ko-Kore-KR" sz="900" dirty="0">
                <a:solidFill>
                  <a:srgbClr val="6A9955"/>
                </a:solidFill>
                <a:latin typeface="Menlo" panose="020B0609030804020204" pitchFamily="49" charset="0"/>
              </a:rPr>
              <a:t> mapping into one array and add another</a:t>
            </a:r>
            <a:endParaRPr lang="en" altLang="ko-Kore-KR" sz="9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" altLang="ko-Kore-KR" sz="900" dirty="0">
                <a:solidFill>
                  <a:srgbClr val="6A9955"/>
                </a:solidFill>
                <a:latin typeface="Menlo" panose="020B0609030804020204" pitchFamily="49" charset="0"/>
              </a:rPr>
              <a:t># column representing the order of pooled boxes</a:t>
            </a:r>
            <a:endParaRPr lang="en" altLang="ko-Kore-KR" sz="9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" altLang="ko-Kore-KR" sz="900" dirty="0" err="1">
                <a:solidFill>
                  <a:srgbClr val="9CDCFE"/>
                </a:solidFill>
                <a:latin typeface="Menlo" panose="020B0609030804020204" pitchFamily="49" charset="0"/>
              </a:rPr>
              <a:t>box_to_level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en" altLang="ko-Kore-KR" sz="900" dirty="0" err="1">
                <a:solidFill>
                  <a:srgbClr val="4EC9B0"/>
                </a:solidFill>
                <a:latin typeface="Menlo" panose="020B0609030804020204" pitchFamily="49" charset="0"/>
              </a:rPr>
              <a:t>tf</a:t>
            </a:r>
            <a:r>
              <a:rPr lang="en" altLang="ko-Kore-KR" sz="9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" altLang="ko-Kore-KR" sz="900" dirty="0" err="1">
                <a:solidFill>
                  <a:srgbClr val="DCDCAA"/>
                </a:solidFill>
                <a:latin typeface="Menlo" panose="020B0609030804020204" pitchFamily="49" charset="0"/>
              </a:rPr>
              <a:t>concat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" altLang="ko-Kore-KR" sz="900" dirty="0" err="1">
                <a:solidFill>
                  <a:srgbClr val="9CDCFE"/>
                </a:solidFill>
                <a:latin typeface="Menlo" panose="020B0609030804020204" pitchFamily="49" charset="0"/>
              </a:rPr>
              <a:t>box_to_level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en" altLang="ko-Kore-KR" sz="900" dirty="0">
                <a:solidFill>
                  <a:srgbClr val="9CDCFE"/>
                </a:solidFill>
                <a:latin typeface="Menlo" panose="020B0609030804020204" pitchFamily="49" charset="0"/>
              </a:rPr>
              <a:t>axis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=</a:t>
            </a:r>
            <a:r>
              <a:rPr lang="en" altLang="ko-Kore-KR" sz="900" dirty="0">
                <a:solidFill>
                  <a:srgbClr val="B5CEA8"/>
                </a:solidFill>
                <a:latin typeface="Menlo" panose="020B0609030804020204" pitchFamily="49" charset="0"/>
              </a:rPr>
              <a:t>0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en" altLang="ko-Kore-KR" sz="900" dirty="0" err="1">
                <a:solidFill>
                  <a:srgbClr val="9CDCFE"/>
                </a:solidFill>
                <a:latin typeface="Menlo" panose="020B0609030804020204" pitchFamily="49" charset="0"/>
              </a:rPr>
              <a:t>box_range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en" altLang="ko-Kore-KR" sz="900" dirty="0" err="1">
                <a:solidFill>
                  <a:srgbClr val="4EC9B0"/>
                </a:solidFill>
                <a:latin typeface="Menlo" panose="020B0609030804020204" pitchFamily="49" charset="0"/>
              </a:rPr>
              <a:t>tf</a:t>
            </a:r>
            <a:r>
              <a:rPr lang="en" altLang="ko-Kore-KR" sz="9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" altLang="ko-Kore-KR" sz="900" dirty="0" err="1">
                <a:solidFill>
                  <a:srgbClr val="DCDCAA"/>
                </a:solidFill>
                <a:latin typeface="Menlo" panose="020B0609030804020204" pitchFamily="49" charset="0"/>
              </a:rPr>
              <a:t>expand_dims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" altLang="ko-Kore-KR" sz="900" dirty="0" err="1">
                <a:solidFill>
                  <a:srgbClr val="4EC9B0"/>
                </a:solidFill>
                <a:latin typeface="Menlo" panose="020B0609030804020204" pitchFamily="49" charset="0"/>
              </a:rPr>
              <a:t>tf</a:t>
            </a:r>
            <a:r>
              <a:rPr lang="en" altLang="ko-Kore-KR" sz="9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" altLang="ko-Kore-KR" sz="900" dirty="0" err="1">
                <a:solidFill>
                  <a:srgbClr val="DCDCAA"/>
                </a:solidFill>
                <a:latin typeface="Menlo" panose="020B0609030804020204" pitchFamily="49" charset="0"/>
              </a:rPr>
              <a:t>range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" altLang="ko-Kore-KR" sz="900" dirty="0" err="1">
                <a:solidFill>
                  <a:srgbClr val="4EC9B0"/>
                </a:solidFill>
                <a:latin typeface="Menlo" panose="020B0609030804020204" pitchFamily="49" charset="0"/>
              </a:rPr>
              <a:t>tf</a:t>
            </a:r>
            <a:r>
              <a:rPr lang="en" altLang="ko-Kore-KR" sz="9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" altLang="ko-Kore-KR" sz="900" dirty="0" err="1">
                <a:solidFill>
                  <a:srgbClr val="DCDCAA"/>
                </a:solidFill>
                <a:latin typeface="Menlo" panose="020B0609030804020204" pitchFamily="49" charset="0"/>
              </a:rPr>
              <a:t>shape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" altLang="ko-Kore-KR" sz="900" dirty="0" err="1">
                <a:solidFill>
                  <a:srgbClr val="9CDCFE"/>
                </a:solidFill>
                <a:latin typeface="Menlo" panose="020B0609030804020204" pitchFamily="49" charset="0"/>
              </a:rPr>
              <a:t>box_to_level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)[</a:t>
            </a:r>
            <a:r>
              <a:rPr lang="en" altLang="ko-Kore-KR" sz="900" dirty="0">
                <a:solidFill>
                  <a:srgbClr val="B5CEA8"/>
                </a:solidFill>
                <a:latin typeface="Menlo" panose="020B0609030804020204" pitchFamily="49" charset="0"/>
              </a:rPr>
              <a:t>0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]), </a:t>
            </a:r>
            <a:r>
              <a:rPr lang="en" altLang="ko-Kore-KR" sz="900" dirty="0">
                <a:solidFill>
                  <a:srgbClr val="B5CEA8"/>
                </a:solidFill>
                <a:latin typeface="Menlo" panose="020B0609030804020204" pitchFamily="49" charset="0"/>
              </a:rPr>
              <a:t>1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en" altLang="ko-Kore-KR" sz="900" dirty="0" err="1">
                <a:solidFill>
                  <a:srgbClr val="9CDCFE"/>
                </a:solidFill>
                <a:latin typeface="Menlo" panose="020B0609030804020204" pitchFamily="49" charset="0"/>
              </a:rPr>
              <a:t>box_to_level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en" altLang="ko-Kore-KR" sz="900" dirty="0" err="1">
                <a:solidFill>
                  <a:srgbClr val="4EC9B0"/>
                </a:solidFill>
                <a:latin typeface="Menlo" panose="020B0609030804020204" pitchFamily="49" charset="0"/>
              </a:rPr>
              <a:t>tf</a:t>
            </a:r>
            <a:r>
              <a:rPr lang="en" altLang="ko-Kore-KR" sz="9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" altLang="ko-Kore-KR" sz="900" dirty="0" err="1">
                <a:solidFill>
                  <a:srgbClr val="DCDCAA"/>
                </a:solidFill>
                <a:latin typeface="Menlo" panose="020B0609030804020204" pitchFamily="49" charset="0"/>
              </a:rPr>
              <a:t>concat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([</a:t>
            </a:r>
            <a:r>
              <a:rPr lang="en" altLang="ko-Kore-KR" sz="900" dirty="0" err="1">
                <a:solidFill>
                  <a:srgbClr val="4EC9B0"/>
                </a:solidFill>
                <a:latin typeface="Menlo" panose="020B0609030804020204" pitchFamily="49" charset="0"/>
              </a:rPr>
              <a:t>tf</a:t>
            </a:r>
            <a:r>
              <a:rPr lang="en" altLang="ko-Kore-KR" sz="9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" altLang="ko-Kore-KR" sz="900" dirty="0" err="1">
                <a:solidFill>
                  <a:srgbClr val="DCDCAA"/>
                </a:solidFill>
                <a:latin typeface="Menlo" panose="020B0609030804020204" pitchFamily="49" charset="0"/>
              </a:rPr>
              <a:t>cast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" altLang="ko-Kore-KR" sz="900" dirty="0" err="1">
                <a:solidFill>
                  <a:srgbClr val="9CDCFE"/>
                </a:solidFill>
                <a:latin typeface="Menlo" panose="020B0609030804020204" pitchFamily="49" charset="0"/>
              </a:rPr>
              <a:t>box_to_level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en" altLang="ko-Kore-KR" sz="900" dirty="0">
                <a:solidFill>
                  <a:srgbClr val="4EC9B0"/>
                </a:solidFill>
                <a:latin typeface="Menlo" panose="020B0609030804020204" pitchFamily="49" charset="0"/>
              </a:rPr>
              <a:t>tf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" altLang="ko-Kore-KR" sz="900" dirty="0">
                <a:solidFill>
                  <a:srgbClr val="9CDCFE"/>
                </a:solidFill>
                <a:latin typeface="Menlo" panose="020B0609030804020204" pitchFamily="49" charset="0"/>
              </a:rPr>
              <a:t>int32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), </a:t>
            </a:r>
            <a:r>
              <a:rPr lang="en" altLang="ko-Kore-KR" sz="900" dirty="0" err="1">
                <a:solidFill>
                  <a:srgbClr val="9CDCFE"/>
                </a:solidFill>
                <a:latin typeface="Menlo" panose="020B0609030804020204" pitchFamily="49" charset="0"/>
              </a:rPr>
              <a:t>box_range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],</a:t>
            </a:r>
          </a:p>
          <a:p>
            <a:r>
              <a:rPr lang="en" altLang="ko-Kore-KR" sz="900" dirty="0">
                <a:solidFill>
                  <a:srgbClr val="9CDCFE"/>
                </a:solidFill>
                <a:latin typeface="Menlo" panose="020B0609030804020204" pitchFamily="49" charset="0"/>
              </a:rPr>
              <a:t>axis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=</a:t>
            </a:r>
            <a:r>
              <a:rPr lang="en" altLang="ko-Kore-KR" sz="900" dirty="0">
                <a:solidFill>
                  <a:srgbClr val="B5CEA8"/>
                </a:solidFill>
                <a:latin typeface="Menlo" panose="020B0609030804020204" pitchFamily="49" charset="0"/>
              </a:rPr>
              <a:t>1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/>
            </a:r>
            <a:b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en" altLang="ko-Kore-KR" sz="900" dirty="0">
                <a:solidFill>
                  <a:srgbClr val="6A9955"/>
                </a:solidFill>
                <a:latin typeface="Menlo" panose="020B0609030804020204" pitchFamily="49" charset="0"/>
              </a:rPr>
              <a:t># Rearrange pooled features to match the order of the original boxes</a:t>
            </a:r>
            <a:endParaRPr lang="en" altLang="ko-Kore-KR" sz="9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" altLang="ko-Kore-KR" sz="900" dirty="0">
                <a:solidFill>
                  <a:srgbClr val="6A9955"/>
                </a:solidFill>
                <a:latin typeface="Menlo" panose="020B0609030804020204" pitchFamily="49" charset="0"/>
              </a:rPr>
              <a:t># Sort </a:t>
            </a:r>
            <a:r>
              <a:rPr lang="en" altLang="ko-Kore-KR" sz="900" dirty="0" err="1">
                <a:solidFill>
                  <a:srgbClr val="6A9955"/>
                </a:solidFill>
                <a:latin typeface="Menlo" panose="020B0609030804020204" pitchFamily="49" charset="0"/>
              </a:rPr>
              <a:t>box_to_level</a:t>
            </a:r>
            <a:r>
              <a:rPr lang="en" altLang="ko-Kore-KR" sz="900" dirty="0">
                <a:solidFill>
                  <a:srgbClr val="6A9955"/>
                </a:solidFill>
                <a:latin typeface="Menlo" panose="020B0609030804020204" pitchFamily="49" charset="0"/>
              </a:rPr>
              <a:t> by batch then box index</a:t>
            </a:r>
            <a:endParaRPr lang="en" altLang="ko-Kore-KR" sz="9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" altLang="ko-Kore-KR" sz="900" dirty="0">
                <a:solidFill>
                  <a:srgbClr val="6A9955"/>
                </a:solidFill>
                <a:latin typeface="Menlo" panose="020B0609030804020204" pitchFamily="49" charset="0"/>
              </a:rPr>
              <a:t># TF doesn't have a way to sort by two columns, so merge them and sort.</a:t>
            </a:r>
            <a:endParaRPr lang="en" altLang="ko-Kore-KR" sz="9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" altLang="ko-Kore-KR" sz="900" dirty="0" err="1">
                <a:solidFill>
                  <a:srgbClr val="9CDCFE"/>
                </a:solidFill>
                <a:latin typeface="Menlo" panose="020B0609030804020204" pitchFamily="49" charset="0"/>
              </a:rPr>
              <a:t>sorting_tensor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en" altLang="ko-Kore-KR" sz="900" dirty="0" err="1">
                <a:solidFill>
                  <a:srgbClr val="9CDCFE"/>
                </a:solidFill>
                <a:latin typeface="Menlo" panose="020B0609030804020204" pitchFamily="49" charset="0"/>
              </a:rPr>
              <a:t>box_to_level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[:, </a:t>
            </a:r>
            <a:r>
              <a:rPr lang="en" altLang="ko-Kore-KR" sz="900" dirty="0">
                <a:solidFill>
                  <a:srgbClr val="B5CEA8"/>
                </a:solidFill>
                <a:latin typeface="Menlo" panose="020B0609030804020204" pitchFamily="49" charset="0"/>
              </a:rPr>
              <a:t>0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] * </a:t>
            </a:r>
            <a:r>
              <a:rPr lang="en" altLang="ko-Kore-KR" sz="900" dirty="0">
                <a:solidFill>
                  <a:srgbClr val="B5CEA8"/>
                </a:solidFill>
                <a:latin typeface="Menlo" panose="020B0609030804020204" pitchFamily="49" charset="0"/>
              </a:rPr>
              <a:t>100000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 + </a:t>
            </a:r>
            <a:r>
              <a:rPr lang="en" altLang="ko-Kore-KR" sz="900" dirty="0" err="1">
                <a:solidFill>
                  <a:srgbClr val="9CDCFE"/>
                </a:solidFill>
                <a:latin typeface="Menlo" panose="020B0609030804020204" pitchFamily="49" charset="0"/>
              </a:rPr>
              <a:t>box_to_level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[:, </a:t>
            </a:r>
            <a:r>
              <a:rPr lang="en" altLang="ko-Kore-KR" sz="900" dirty="0">
                <a:solidFill>
                  <a:srgbClr val="B5CEA8"/>
                </a:solidFill>
                <a:latin typeface="Menlo" panose="020B0609030804020204" pitchFamily="49" charset="0"/>
              </a:rPr>
              <a:t>1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]</a:t>
            </a:r>
          </a:p>
          <a:p>
            <a:r>
              <a:rPr lang="en" altLang="ko-Kore-KR" sz="900" dirty="0">
                <a:solidFill>
                  <a:srgbClr val="9CDCFE"/>
                </a:solidFill>
                <a:latin typeface="Menlo" panose="020B0609030804020204" pitchFamily="49" charset="0"/>
              </a:rPr>
              <a:t>ix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en" altLang="ko-Kore-KR" sz="900" dirty="0" err="1">
                <a:solidFill>
                  <a:srgbClr val="4EC9B0"/>
                </a:solidFill>
                <a:latin typeface="Menlo" panose="020B0609030804020204" pitchFamily="49" charset="0"/>
              </a:rPr>
              <a:t>tf</a:t>
            </a:r>
            <a:r>
              <a:rPr lang="en" altLang="ko-Kore-KR" sz="9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" altLang="ko-Kore-KR" sz="900" dirty="0" err="1">
                <a:solidFill>
                  <a:srgbClr val="4EC9B0"/>
                </a:solidFill>
                <a:latin typeface="Menlo" panose="020B0609030804020204" pitchFamily="49" charset="0"/>
              </a:rPr>
              <a:t>nn</a:t>
            </a:r>
            <a:r>
              <a:rPr lang="en" altLang="ko-Kore-KR" sz="9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" altLang="ko-Kore-KR" sz="900" dirty="0" err="1">
                <a:solidFill>
                  <a:srgbClr val="DCDCAA"/>
                </a:solidFill>
                <a:latin typeface="Menlo" panose="020B0609030804020204" pitchFamily="49" charset="0"/>
              </a:rPr>
              <a:t>top_k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" altLang="ko-Kore-KR" sz="900" dirty="0" err="1">
                <a:solidFill>
                  <a:srgbClr val="9CDCFE"/>
                </a:solidFill>
                <a:latin typeface="Menlo" panose="020B0609030804020204" pitchFamily="49" charset="0"/>
              </a:rPr>
              <a:t>sorting_tensor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en" altLang="ko-Kore-KR" sz="900" dirty="0">
                <a:solidFill>
                  <a:srgbClr val="9CDCFE"/>
                </a:solidFill>
                <a:latin typeface="Menlo" panose="020B0609030804020204" pitchFamily="49" charset="0"/>
              </a:rPr>
              <a:t>k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=</a:t>
            </a:r>
            <a:r>
              <a:rPr lang="en" altLang="ko-Kore-KR" sz="900" dirty="0" err="1">
                <a:solidFill>
                  <a:srgbClr val="4EC9B0"/>
                </a:solidFill>
                <a:latin typeface="Menlo" panose="020B0609030804020204" pitchFamily="49" charset="0"/>
              </a:rPr>
              <a:t>tf</a:t>
            </a:r>
            <a:r>
              <a:rPr lang="en" altLang="ko-Kore-KR" sz="9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" altLang="ko-Kore-KR" sz="900" dirty="0" err="1">
                <a:solidFill>
                  <a:srgbClr val="DCDCAA"/>
                </a:solidFill>
                <a:latin typeface="Menlo" panose="020B0609030804020204" pitchFamily="49" charset="0"/>
              </a:rPr>
              <a:t>shape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</a:p>
          <a:p>
            <a:r>
              <a:rPr lang="en" altLang="ko-Kore-KR" sz="900" dirty="0" err="1">
                <a:solidFill>
                  <a:srgbClr val="9CDCFE"/>
                </a:solidFill>
                <a:latin typeface="Menlo" panose="020B0609030804020204" pitchFamily="49" charset="0"/>
              </a:rPr>
              <a:t>box_to_level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)[</a:t>
            </a:r>
            <a:r>
              <a:rPr lang="en" altLang="ko-Kore-KR" sz="900" dirty="0">
                <a:solidFill>
                  <a:srgbClr val="B5CEA8"/>
                </a:solidFill>
                <a:latin typeface="Menlo" panose="020B0609030804020204" pitchFamily="49" charset="0"/>
              </a:rPr>
              <a:t>0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]).</a:t>
            </a:r>
            <a:r>
              <a:rPr lang="en" altLang="ko-Kore-KR" sz="900" dirty="0">
                <a:solidFill>
                  <a:srgbClr val="9CDCFE"/>
                </a:solidFill>
                <a:latin typeface="Menlo" panose="020B0609030804020204" pitchFamily="49" charset="0"/>
              </a:rPr>
              <a:t>indices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[::-</a:t>
            </a:r>
            <a:r>
              <a:rPr lang="en" altLang="ko-Kore-KR" sz="900" dirty="0">
                <a:solidFill>
                  <a:srgbClr val="B5CEA8"/>
                </a:solidFill>
                <a:latin typeface="Menlo" panose="020B0609030804020204" pitchFamily="49" charset="0"/>
              </a:rPr>
              <a:t>1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]</a:t>
            </a:r>
          </a:p>
          <a:p>
            <a:r>
              <a:rPr lang="en" altLang="ko-Kore-KR" sz="900" dirty="0">
                <a:solidFill>
                  <a:srgbClr val="9CDCFE"/>
                </a:solidFill>
                <a:latin typeface="Menlo" panose="020B0609030804020204" pitchFamily="49" charset="0"/>
              </a:rPr>
              <a:t>ix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en" altLang="ko-Kore-KR" sz="900" dirty="0" err="1">
                <a:solidFill>
                  <a:srgbClr val="4EC9B0"/>
                </a:solidFill>
                <a:latin typeface="Menlo" panose="020B0609030804020204" pitchFamily="49" charset="0"/>
              </a:rPr>
              <a:t>tf</a:t>
            </a:r>
            <a:r>
              <a:rPr lang="en" altLang="ko-Kore-KR" sz="9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" altLang="ko-Kore-KR" sz="900" dirty="0" err="1">
                <a:solidFill>
                  <a:srgbClr val="DCDCAA"/>
                </a:solidFill>
                <a:latin typeface="Menlo" panose="020B0609030804020204" pitchFamily="49" charset="0"/>
              </a:rPr>
              <a:t>gather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" altLang="ko-Kore-KR" sz="900" dirty="0" err="1">
                <a:solidFill>
                  <a:srgbClr val="9CDCFE"/>
                </a:solidFill>
                <a:latin typeface="Menlo" panose="020B0609030804020204" pitchFamily="49" charset="0"/>
              </a:rPr>
              <a:t>box_to_level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[:, </a:t>
            </a:r>
            <a:r>
              <a:rPr lang="en" altLang="ko-Kore-KR" sz="900" dirty="0">
                <a:solidFill>
                  <a:srgbClr val="B5CEA8"/>
                </a:solidFill>
                <a:latin typeface="Menlo" panose="020B0609030804020204" pitchFamily="49" charset="0"/>
              </a:rPr>
              <a:t>2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], </a:t>
            </a:r>
            <a:r>
              <a:rPr lang="en" altLang="ko-Kore-KR" sz="900" dirty="0">
                <a:solidFill>
                  <a:srgbClr val="9CDCFE"/>
                </a:solidFill>
                <a:latin typeface="Menlo" panose="020B0609030804020204" pitchFamily="49" charset="0"/>
              </a:rPr>
              <a:t>ix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en" altLang="ko-Kore-KR" sz="900" dirty="0">
                <a:solidFill>
                  <a:srgbClr val="9CDCFE"/>
                </a:solidFill>
                <a:latin typeface="Menlo" panose="020B0609030804020204" pitchFamily="49" charset="0"/>
              </a:rPr>
              <a:t>pooled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en" altLang="ko-Kore-KR" sz="900" dirty="0" err="1">
                <a:solidFill>
                  <a:srgbClr val="4EC9B0"/>
                </a:solidFill>
                <a:latin typeface="Menlo" panose="020B0609030804020204" pitchFamily="49" charset="0"/>
              </a:rPr>
              <a:t>tf</a:t>
            </a:r>
            <a:r>
              <a:rPr lang="en" altLang="ko-Kore-KR" sz="9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" altLang="ko-Kore-KR" sz="900" dirty="0" err="1">
                <a:solidFill>
                  <a:srgbClr val="DCDCAA"/>
                </a:solidFill>
                <a:latin typeface="Menlo" panose="020B0609030804020204" pitchFamily="49" charset="0"/>
              </a:rPr>
              <a:t>gather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" altLang="ko-Kore-KR" sz="900" dirty="0">
                <a:solidFill>
                  <a:srgbClr val="9CDCFE"/>
                </a:solidFill>
                <a:latin typeface="Menlo" panose="020B0609030804020204" pitchFamily="49" charset="0"/>
              </a:rPr>
              <a:t>pooled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en" altLang="ko-Kore-KR" sz="900" dirty="0">
                <a:solidFill>
                  <a:srgbClr val="9CDCFE"/>
                </a:solidFill>
                <a:latin typeface="Menlo" panose="020B0609030804020204" pitchFamily="49" charset="0"/>
              </a:rPr>
              <a:t>ix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/>
            </a:r>
            <a:b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en" altLang="ko-Kore-KR" sz="900" dirty="0">
                <a:solidFill>
                  <a:srgbClr val="6A9955"/>
                </a:solidFill>
                <a:latin typeface="Menlo" panose="020B0609030804020204" pitchFamily="49" charset="0"/>
              </a:rPr>
              <a:t># Re-add the batch dimension</a:t>
            </a:r>
            <a:endParaRPr lang="en" altLang="ko-Kore-KR" sz="9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" altLang="ko-Kore-KR" sz="900" dirty="0">
                <a:solidFill>
                  <a:srgbClr val="9CDCFE"/>
                </a:solidFill>
                <a:latin typeface="Menlo" panose="020B0609030804020204" pitchFamily="49" charset="0"/>
              </a:rPr>
              <a:t>shape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en" altLang="ko-Kore-KR" sz="900" dirty="0" err="1">
                <a:solidFill>
                  <a:srgbClr val="4EC9B0"/>
                </a:solidFill>
                <a:latin typeface="Menlo" panose="020B0609030804020204" pitchFamily="49" charset="0"/>
              </a:rPr>
              <a:t>tf</a:t>
            </a:r>
            <a:r>
              <a:rPr lang="en" altLang="ko-Kore-KR" sz="9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" altLang="ko-Kore-KR" sz="900" dirty="0" err="1">
                <a:solidFill>
                  <a:srgbClr val="DCDCAA"/>
                </a:solidFill>
                <a:latin typeface="Menlo" panose="020B0609030804020204" pitchFamily="49" charset="0"/>
              </a:rPr>
              <a:t>concat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([</a:t>
            </a:r>
            <a:r>
              <a:rPr lang="en" altLang="ko-Kore-KR" sz="900" dirty="0" err="1">
                <a:solidFill>
                  <a:srgbClr val="4EC9B0"/>
                </a:solidFill>
                <a:latin typeface="Menlo" panose="020B0609030804020204" pitchFamily="49" charset="0"/>
              </a:rPr>
              <a:t>tf</a:t>
            </a:r>
            <a:r>
              <a:rPr lang="en" altLang="ko-Kore-KR" sz="9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" altLang="ko-Kore-KR" sz="900" dirty="0" err="1">
                <a:solidFill>
                  <a:srgbClr val="DCDCAA"/>
                </a:solidFill>
                <a:latin typeface="Menlo" panose="020B0609030804020204" pitchFamily="49" charset="0"/>
              </a:rPr>
              <a:t>shape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" altLang="ko-Kore-KR" sz="900" dirty="0">
                <a:solidFill>
                  <a:srgbClr val="9CDCFE"/>
                </a:solidFill>
                <a:latin typeface="Menlo" panose="020B0609030804020204" pitchFamily="49" charset="0"/>
              </a:rPr>
              <a:t>boxes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)[:</a:t>
            </a:r>
            <a:r>
              <a:rPr lang="en" altLang="ko-Kore-KR" sz="900" dirty="0">
                <a:solidFill>
                  <a:srgbClr val="B5CEA8"/>
                </a:solidFill>
                <a:latin typeface="Menlo" panose="020B0609030804020204" pitchFamily="49" charset="0"/>
              </a:rPr>
              <a:t>2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], </a:t>
            </a:r>
            <a:r>
              <a:rPr lang="en" altLang="ko-Kore-KR" sz="900" dirty="0" err="1">
                <a:solidFill>
                  <a:srgbClr val="4EC9B0"/>
                </a:solidFill>
                <a:latin typeface="Menlo" panose="020B0609030804020204" pitchFamily="49" charset="0"/>
              </a:rPr>
              <a:t>tf</a:t>
            </a:r>
            <a:r>
              <a:rPr lang="en" altLang="ko-Kore-KR" sz="9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" altLang="ko-Kore-KR" sz="900" dirty="0" err="1">
                <a:solidFill>
                  <a:srgbClr val="DCDCAA"/>
                </a:solidFill>
                <a:latin typeface="Menlo" panose="020B0609030804020204" pitchFamily="49" charset="0"/>
              </a:rPr>
              <a:t>shape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" altLang="ko-Kore-KR" sz="900" dirty="0">
                <a:solidFill>
                  <a:srgbClr val="9CDCFE"/>
                </a:solidFill>
                <a:latin typeface="Menlo" panose="020B0609030804020204" pitchFamily="49" charset="0"/>
              </a:rPr>
              <a:t>pooled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)[</a:t>
            </a:r>
            <a:r>
              <a:rPr lang="en" altLang="ko-Kore-KR" sz="900" dirty="0">
                <a:solidFill>
                  <a:srgbClr val="B5CEA8"/>
                </a:solidFill>
                <a:latin typeface="Menlo" panose="020B0609030804020204" pitchFamily="49" charset="0"/>
              </a:rPr>
              <a:t>1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:]], </a:t>
            </a:r>
            <a:r>
              <a:rPr lang="en" altLang="ko-Kore-KR" sz="900" dirty="0">
                <a:solidFill>
                  <a:srgbClr val="9CDCFE"/>
                </a:solidFill>
                <a:latin typeface="Menlo" panose="020B0609030804020204" pitchFamily="49" charset="0"/>
              </a:rPr>
              <a:t>axis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=</a:t>
            </a:r>
            <a:r>
              <a:rPr lang="en" altLang="ko-Kore-KR" sz="900" dirty="0">
                <a:solidFill>
                  <a:srgbClr val="B5CEA8"/>
                </a:solidFill>
                <a:latin typeface="Menlo" panose="020B0609030804020204" pitchFamily="49" charset="0"/>
              </a:rPr>
              <a:t>0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en" altLang="ko-Kore-KR" sz="900" dirty="0">
                <a:solidFill>
                  <a:srgbClr val="9CDCFE"/>
                </a:solidFill>
                <a:latin typeface="Menlo" panose="020B0609030804020204" pitchFamily="49" charset="0"/>
              </a:rPr>
              <a:t>pooled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en" altLang="ko-Kore-KR" sz="900" dirty="0" err="1">
                <a:solidFill>
                  <a:srgbClr val="4EC9B0"/>
                </a:solidFill>
                <a:latin typeface="Menlo" panose="020B0609030804020204" pitchFamily="49" charset="0"/>
              </a:rPr>
              <a:t>tf</a:t>
            </a:r>
            <a:r>
              <a:rPr lang="en" altLang="ko-Kore-KR" sz="9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" altLang="ko-Kore-KR" sz="900" dirty="0" err="1">
                <a:solidFill>
                  <a:srgbClr val="DCDCAA"/>
                </a:solidFill>
                <a:latin typeface="Menlo" panose="020B0609030804020204" pitchFamily="49" charset="0"/>
              </a:rPr>
              <a:t>reshape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" altLang="ko-Kore-KR" sz="900" dirty="0">
                <a:solidFill>
                  <a:srgbClr val="9CDCFE"/>
                </a:solidFill>
                <a:latin typeface="Menlo" panose="020B0609030804020204" pitchFamily="49" charset="0"/>
              </a:rPr>
              <a:t>pooled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en" altLang="ko-Kore-KR" sz="900" dirty="0">
                <a:solidFill>
                  <a:srgbClr val="9CDCFE"/>
                </a:solidFill>
                <a:latin typeface="Menlo" panose="020B0609030804020204" pitchFamily="49" charset="0"/>
              </a:rPr>
              <a:t>shape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en" altLang="ko-Kore-KR" sz="900" dirty="0">
                <a:solidFill>
                  <a:srgbClr val="C586C0"/>
                </a:solidFill>
                <a:latin typeface="Menlo" panose="020B0609030804020204" pitchFamily="49" charset="0"/>
              </a:rPr>
              <a:t>return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" altLang="ko-Kore-KR" sz="900" dirty="0">
                <a:solidFill>
                  <a:srgbClr val="9CDCFE"/>
                </a:solidFill>
                <a:latin typeface="Menlo" panose="020B0609030804020204" pitchFamily="49" charset="0"/>
              </a:rPr>
              <a:t>pooled</a:t>
            </a:r>
            <a:endParaRPr lang="en" altLang="ko-Kore-KR" sz="9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/>
            </a:r>
            <a:b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en" altLang="ko-Kore-KR" sz="900" dirty="0">
                <a:solidFill>
                  <a:srgbClr val="569CD6"/>
                </a:solidFill>
                <a:latin typeface="Menlo" panose="020B0609030804020204" pitchFamily="49" charset="0"/>
              </a:rPr>
              <a:t>def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" altLang="ko-Kore-KR" sz="900" dirty="0" err="1">
                <a:solidFill>
                  <a:srgbClr val="DCDCAA"/>
                </a:solidFill>
                <a:latin typeface="Menlo" panose="020B0609030804020204" pitchFamily="49" charset="0"/>
              </a:rPr>
              <a:t>compute_output_shape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" altLang="ko-Kore-KR" sz="900" dirty="0">
                <a:solidFill>
                  <a:srgbClr val="9CDCFE"/>
                </a:solidFill>
                <a:latin typeface="Menlo" panose="020B0609030804020204" pitchFamily="49" charset="0"/>
              </a:rPr>
              <a:t>self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en" altLang="ko-Kore-KR" sz="900" dirty="0" err="1">
                <a:solidFill>
                  <a:srgbClr val="9CDCFE"/>
                </a:solidFill>
                <a:latin typeface="Menlo" panose="020B0609030804020204" pitchFamily="49" charset="0"/>
              </a:rPr>
              <a:t>input_shape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):</a:t>
            </a:r>
          </a:p>
          <a:p>
            <a:r>
              <a:rPr lang="en" altLang="ko-Kore-KR" sz="900" dirty="0">
                <a:solidFill>
                  <a:srgbClr val="C586C0"/>
                </a:solidFill>
                <a:latin typeface="Menlo" panose="020B0609030804020204" pitchFamily="49" charset="0"/>
              </a:rPr>
              <a:t>return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" altLang="ko-Kore-KR" sz="900" dirty="0" err="1">
                <a:solidFill>
                  <a:srgbClr val="9CDCFE"/>
                </a:solidFill>
                <a:latin typeface="Menlo" panose="020B0609030804020204" pitchFamily="49" charset="0"/>
              </a:rPr>
              <a:t>input_shape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[</a:t>
            </a:r>
            <a:r>
              <a:rPr lang="en" altLang="ko-Kore-KR" sz="900" dirty="0">
                <a:solidFill>
                  <a:srgbClr val="B5CEA8"/>
                </a:solidFill>
                <a:latin typeface="Menlo" panose="020B0609030804020204" pitchFamily="49" charset="0"/>
              </a:rPr>
              <a:t>0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][:</a:t>
            </a:r>
            <a:r>
              <a:rPr lang="en" altLang="ko-Kore-KR" sz="900" dirty="0">
                <a:solidFill>
                  <a:srgbClr val="B5CEA8"/>
                </a:solidFill>
                <a:latin typeface="Menlo" panose="020B0609030804020204" pitchFamily="49" charset="0"/>
              </a:rPr>
              <a:t>2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] + </a:t>
            </a:r>
            <a:r>
              <a:rPr lang="en" altLang="ko-Kore-KR" sz="900" dirty="0" err="1">
                <a:solidFill>
                  <a:srgbClr val="9CDCFE"/>
                </a:solidFill>
                <a:latin typeface="Menlo" panose="020B0609030804020204" pitchFamily="49" charset="0"/>
              </a:rPr>
              <a:t>self</a:t>
            </a:r>
            <a:r>
              <a:rPr lang="en" altLang="ko-Kore-KR" sz="9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" altLang="ko-Kore-KR" sz="900" dirty="0" err="1">
                <a:solidFill>
                  <a:srgbClr val="9CDCFE"/>
                </a:solidFill>
                <a:latin typeface="Menlo" panose="020B0609030804020204" pitchFamily="49" charset="0"/>
              </a:rPr>
              <a:t>pool_shape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 + (</a:t>
            </a:r>
            <a:r>
              <a:rPr lang="en" altLang="ko-Kore-KR" sz="900" dirty="0" err="1">
                <a:solidFill>
                  <a:srgbClr val="9CDCFE"/>
                </a:solidFill>
                <a:latin typeface="Menlo" panose="020B0609030804020204" pitchFamily="49" charset="0"/>
              </a:rPr>
              <a:t>input_shape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[</a:t>
            </a:r>
            <a:r>
              <a:rPr lang="en" altLang="ko-Kore-KR" sz="900" dirty="0">
                <a:solidFill>
                  <a:srgbClr val="B5CEA8"/>
                </a:solidFill>
                <a:latin typeface="Menlo" panose="020B0609030804020204" pitchFamily="49" charset="0"/>
              </a:rPr>
              <a:t>2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][-</a:t>
            </a:r>
            <a:r>
              <a:rPr lang="en" altLang="ko-Kore-KR" sz="900" dirty="0">
                <a:solidFill>
                  <a:srgbClr val="B5CEA8"/>
                </a:solidFill>
                <a:latin typeface="Menlo" panose="020B0609030804020204" pitchFamily="49" charset="0"/>
              </a:rPr>
              <a:t>1</a:t>
            </a:r>
            <a:r>
              <a:rPr lang="en" altLang="ko-Kore-KR" sz="900" dirty="0">
                <a:solidFill>
                  <a:srgbClr val="D4D4D4"/>
                </a:solidFill>
                <a:latin typeface="Menlo" panose="020B0609030804020204" pitchFamily="49" charset="0"/>
              </a:rPr>
              <a:t>], )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6292682"/>
              </p:ext>
            </p:extLst>
          </p:nvPr>
        </p:nvGraphicFramePr>
        <p:xfrm>
          <a:off x="9400032" y="2720615"/>
          <a:ext cx="1208236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04118">
                  <a:extLst>
                    <a:ext uri="{9D8B030D-6E8A-4147-A177-3AD203B41FA5}">
                      <a16:colId xmlns:a16="http://schemas.microsoft.com/office/drawing/2014/main" val="459391638"/>
                    </a:ext>
                  </a:extLst>
                </a:gridCol>
                <a:gridCol w="604118">
                  <a:extLst>
                    <a:ext uri="{9D8B030D-6E8A-4147-A177-3AD203B41FA5}">
                      <a16:colId xmlns:a16="http://schemas.microsoft.com/office/drawing/2014/main" val="23339839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smtClean="0"/>
                        <a:t>박스</a:t>
                      </a:r>
                      <a:endParaRPr lang="ko-KR" altLang="en-US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aseline="0" smtClean="0"/>
                        <a:t> </a:t>
                      </a:r>
                      <a:r>
                        <a:rPr lang="ko-KR" altLang="en-US" sz="1100" baseline="0" smtClean="0"/>
                        <a:t>축 </a:t>
                      </a:r>
                      <a:r>
                        <a:rPr lang="en-US" altLang="ko-KR" sz="1100" baseline="0" smtClean="0"/>
                        <a:t>?</a:t>
                      </a:r>
                      <a:endParaRPr lang="ko-KR" altLang="en-US" sz="11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065862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smtClean="0"/>
                        <a:t>box[0]</a:t>
                      </a:r>
                      <a:endParaRPr lang="ko-KR" altLang="en-US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850339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smtClean="0"/>
                        <a:t>box[1]</a:t>
                      </a:r>
                      <a:endParaRPr lang="ko-KR" altLang="en-US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672230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smtClean="0"/>
                        <a:t>box[2]</a:t>
                      </a:r>
                      <a:endParaRPr lang="ko-KR" altLang="en-US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07180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06021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39359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/>
              <a:t>tf.image.crop_and_resize</a:t>
            </a:r>
            <a:endParaRPr lang="ko-KR" altLang="en-US" sz="2800" b="1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691" y="1252278"/>
            <a:ext cx="5039280" cy="422749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0546" y="2266122"/>
            <a:ext cx="5278758" cy="404191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074" y="5479773"/>
            <a:ext cx="4700827" cy="1960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6312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1586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err="1"/>
              <a:t>model.py</a:t>
            </a:r>
            <a:endParaRPr lang="ko-KR" altLang="en-US" sz="2800" b="1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406918" y="1194994"/>
            <a:ext cx="3538917" cy="322077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/>
              <a:t>Feature Pyramid Network</a:t>
            </a:r>
            <a:endParaRPr lang="ko-KR" altLang="en-US"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1357" y="1852424"/>
            <a:ext cx="7793786" cy="5449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5593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1586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err="1"/>
              <a:t>model.py</a:t>
            </a:r>
            <a:endParaRPr lang="ko-KR" altLang="en-US" sz="2800" b="1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406918" y="1194994"/>
            <a:ext cx="3538917" cy="322077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/>
              <a:t>Feature Pyramid Network</a:t>
            </a:r>
            <a:endParaRPr lang="ko-KR" altLang="en-US"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1357" y="1852424"/>
            <a:ext cx="7793786" cy="5449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7140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1586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err="1"/>
              <a:t>model.py</a:t>
            </a:r>
            <a:endParaRPr lang="ko-KR" altLang="en-US" sz="2800" b="1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406918" y="1194994"/>
            <a:ext cx="5099360" cy="322077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b="1"/>
              <a:t>Training ResNet + Faster R-CNN with FPN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918" y="1775526"/>
            <a:ext cx="9609793" cy="5390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047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25506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>
                <a:solidFill>
                  <a:srgbClr val="268BD2"/>
                </a:solidFill>
                <a:latin typeface="Consolas" panose="020B0609020204030204" pitchFamily="49" charset="0"/>
              </a:rPr>
              <a:t>resnet_graph</a:t>
            </a:r>
            <a:endParaRPr lang="en-US" altLang="ko-KR" sz="2800">
              <a:solidFill>
                <a:srgbClr val="BBBBBB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2768772" y="1261803"/>
            <a:ext cx="5343525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400">
                <a:latin typeface="+mn-ea"/>
              </a:rPr>
              <a:t>residual net </a:t>
            </a:r>
            <a:r>
              <a:rPr lang="ko-KR" altLang="en-US" sz="1400">
                <a:latin typeface="+mn-ea"/>
              </a:rPr>
              <a:t>계층을 만드는 함수</a:t>
            </a:r>
            <a:endParaRPr lang="en-US" altLang="ko-KR" sz="1400">
              <a:effectLst/>
              <a:latin typeface="+mn-ea"/>
            </a:endParaRPr>
          </a:p>
        </p:txBody>
      </p:sp>
      <p:sp>
        <p:nvSpPr>
          <p:cNvPr id="67" name="AutoShape 627" descr="흐름도바-1">
            <a:extLst>
              <a:ext uri="{FF2B5EF4-FFF2-40B4-BE49-F238E27FC236}">
                <a16:creationId xmlns:a16="http://schemas.microsoft.com/office/drawing/2014/main" id="{AF0F7ADF-74DD-3F41-8C89-5670C6542848}"/>
              </a:ext>
            </a:extLst>
          </p:cNvPr>
          <p:cNvSpPr>
            <a:spLocks noChangeArrowheads="1"/>
          </p:cNvSpPr>
          <p:nvPr/>
        </p:nvSpPr>
        <p:spPr bwMode="gray">
          <a:xfrm>
            <a:off x="1313129" y="2756045"/>
            <a:ext cx="2306902" cy="2407981"/>
          </a:xfrm>
          <a:prstGeom prst="roundRect">
            <a:avLst>
              <a:gd name="adj" fmla="val 0"/>
            </a:avLst>
          </a:prstGeom>
          <a:solidFill>
            <a:srgbClr val="0091E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defTabSz="1087076">
              <a:defRPr/>
            </a:pPr>
            <a:endParaRPr lang="ko-KR" altLang="en-US" sz="1000" kern="0" dirty="0">
              <a:ln>
                <a:solidFill>
                  <a:srgbClr val="808080">
                    <a:alpha val="0"/>
                  </a:srgbClr>
                </a:solidFill>
              </a:ln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439342" y="1708310"/>
            <a:ext cx="6613506" cy="408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rgbClr val="268BD2"/>
                </a:solidFill>
                <a:latin typeface="Consolas" panose="020B0609020204030204" pitchFamily="49" charset="0"/>
              </a:rPr>
              <a:t>x</a:t>
            </a:r>
            <a:r>
              <a:rPr lang="en-US" altLang="ko-KR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>
                <a:solidFill>
                  <a:srgbClr val="CB4B16"/>
                </a:solidFill>
                <a:latin typeface="Consolas" panose="020B0609020204030204" pitchFamily="49" charset="0"/>
              </a:rPr>
              <a:t>KL</a:t>
            </a:r>
            <a:r>
              <a:rPr lang="en-US" altLang="ko-KR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>
                <a:solidFill>
                  <a:srgbClr val="CB4B16"/>
                </a:solidFill>
                <a:latin typeface="Consolas" panose="020B0609020204030204" pitchFamily="49" charset="0"/>
              </a:rPr>
              <a:t>ZeroPadding2D</a:t>
            </a:r>
            <a:r>
              <a:rPr lang="en-US" altLang="ko-KR">
                <a:solidFill>
                  <a:srgbClr val="BBBBBB"/>
                </a:solidFill>
                <a:latin typeface="Consolas" panose="020B0609020204030204" pitchFamily="49" charset="0"/>
              </a:rPr>
              <a:t>((</a:t>
            </a:r>
            <a:r>
              <a:rPr lang="en-US" altLang="ko-KR">
                <a:solidFill>
                  <a:srgbClr val="D33682"/>
                </a:solidFill>
                <a:latin typeface="Consolas" panose="020B0609020204030204" pitchFamily="49" charset="0"/>
              </a:rPr>
              <a:t>3</a:t>
            </a:r>
            <a:r>
              <a:rPr lang="en-US" altLang="ko-KR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>
                <a:solidFill>
                  <a:srgbClr val="D33682"/>
                </a:solidFill>
                <a:latin typeface="Consolas" panose="020B0609020204030204" pitchFamily="49" charset="0"/>
              </a:rPr>
              <a:t>3</a:t>
            </a:r>
            <a:r>
              <a:rPr lang="en-US" altLang="ko-KR">
                <a:solidFill>
                  <a:srgbClr val="BBBBBB"/>
                </a:solidFill>
                <a:latin typeface="Consolas" panose="020B0609020204030204" pitchFamily="49" charset="0"/>
              </a:rPr>
              <a:t>))(input_image)</a:t>
            </a:r>
            <a:endParaRPr lang="en-US" altLang="ko-KR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69" name="그림 68"/>
          <p:cNvPicPr/>
          <p:nvPr/>
        </p:nvPicPr>
        <p:blipFill>
          <a:blip r:embed="rId2"/>
          <a:stretch/>
        </p:blipFill>
        <p:spPr>
          <a:xfrm>
            <a:off x="1639809" y="3060234"/>
            <a:ext cx="1657080" cy="1790280"/>
          </a:xfrm>
          <a:prstGeom prst="rect">
            <a:avLst/>
          </a:prstGeom>
          <a:ln>
            <a:noFill/>
          </a:ln>
        </p:spPr>
      </p:pic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DB58B26B-44EB-4C46-B79D-9E8BA4CFA46A}"/>
              </a:ext>
            </a:extLst>
          </p:cNvPr>
          <p:cNvCxnSpPr>
            <a:cxnSpLocks/>
          </p:cNvCxnSpPr>
          <p:nvPr/>
        </p:nvCxnSpPr>
        <p:spPr>
          <a:xfrm>
            <a:off x="3357015" y="2756045"/>
            <a:ext cx="936702" cy="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DB58B26B-44EB-4C46-B79D-9E8BA4CFA46A}"/>
              </a:ext>
            </a:extLst>
          </p:cNvPr>
          <p:cNvCxnSpPr>
            <a:cxnSpLocks/>
          </p:cNvCxnSpPr>
          <p:nvPr/>
        </p:nvCxnSpPr>
        <p:spPr>
          <a:xfrm>
            <a:off x="3620031" y="3060233"/>
            <a:ext cx="606254" cy="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DB58B26B-44EB-4C46-B79D-9E8BA4CFA46A}"/>
              </a:ext>
            </a:extLst>
          </p:cNvPr>
          <p:cNvCxnSpPr>
            <a:cxnSpLocks/>
          </p:cNvCxnSpPr>
          <p:nvPr/>
        </p:nvCxnSpPr>
        <p:spPr>
          <a:xfrm>
            <a:off x="3943467" y="2756045"/>
            <a:ext cx="0" cy="304188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03EF0E2F-A866-8841-BE7C-6B233F1755AA}"/>
              </a:ext>
            </a:extLst>
          </p:cNvPr>
          <p:cNvSpPr txBox="1"/>
          <p:nvPr/>
        </p:nvSpPr>
        <p:spPr>
          <a:xfrm>
            <a:off x="5440534" y="3512886"/>
            <a:ext cx="2146311" cy="215444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>
            <a:defPPr>
              <a:defRPr lang="ko-KR"/>
            </a:defPPr>
            <a:lvl1pPr>
              <a:defRPr kumimoji="1" sz="1200" ker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  <a:cs typeface="Times New Roman" pitchFamily="18" charset="0"/>
              </a:defRPr>
            </a:lvl1pPr>
          </a:lstStyle>
          <a:p>
            <a:pPr algn="ctr" defTabSz="1042988" latinLnBrk="0"/>
            <a:r>
              <a:rPr lang="en-US" altLang="ko-KR" sz="1400" kern="1200" spc="-20">
                <a:ln>
                  <a:solidFill>
                    <a:srgbClr val="3F4057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2" charset="-127"/>
                <a:ea typeface="KoPub돋움체 Bold" pitchFamily="2" charset="-127"/>
                <a:cs typeface="+mn-cs"/>
              </a:rPr>
              <a:t>Conv2D </a:t>
            </a:r>
            <a:r>
              <a:rPr lang="ko-KR" altLang="en-US" sz="1400" kern="1200" spc="-20">
                <a:ln>
                  <a:solidFill>
                    <a:srgbClr val="3F4057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2" charset="-127"/>
                <a:ea typeface="KoPub돋움체 Bold" pitchFamily="2" charset="-127"/>
                <a:cs typeface="+mn-cs"/>
              </a:rPr>
              <a:t>블록 함수 참고</a:t>
            </a:r>
            <a:endParaRPr lang="ko-KR" altLang="en-US" sz="1400" kern="1200" spc="-20" dirty="0">
              <a:ln>
                <a:solidFill>
                  <a:srgbClr val="3F4057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Bold" pitchFamily="2" charset="-127"/>
              <a:ea typeface="KoPub돋움체 Bold" pitchFamily="2" charset="-127"/>
              <a:cs typeface="+mn-cs"/>
            </a:endParaRPr>
          </a:p>
        </p:txBody>
      </p: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DB58B26B-44EB-4C46-B79D-9E8BA4CFA46A}"/>
              </a:ext>
            </a:extLst>
          </p:cNvPr>
          <p:cNvCxnSpPr>
            <a:cxnSpLocks/>
          </p:cNvCxnSpPr>
          <p:nvPr/>
        </p:nvCxnSpPr>
        <p:spPr>
          <a:xfrm>
            <a:off x="3296889" y="2435130"/>
            <a:ext cx="323142" cy="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DB58B26B-44EB-4C46-B79D-9E8BA4CFA46A}"/>
              </a:ext>
            </a:extLst>
          </p:cNvPr>
          <p:cNvCxnSpPr>
            <a:cxnSpLocks/>
          </p:cNvCxnSpPr>
          <p:nvPr/>
        </p:nvCxnSpPr>
        <p:spPr>
          <a:xfrm flipV="1">
            <a:off x="3296889" y="2234935"/>
            <a:ext cx="0" cy="753882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DB58B26B-44EB-4C46-B79D-9E8BA4CFA46A}"/>
              </a:ext>
            </a:extLst>
          </p:cNvPr>
          <p:cNvCxnSpPr>
            <a:cxnSpLocks/>
          </p:cNvCxnSpPr>
          <p:nvPr/>
        </p:nvCxnSpPr>
        <p:spPr>
          <a:xfrm flipV="1">
            <a:off x="3620031" y="2234935"/>
            <a:ext cx="0" cy="753881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DB58B26B-44EB-4C46-B79D-9E8BA4CFA46A}"/>
              </a:ext>
            </a:extLst>
          </p:cNvPr>
          <p:cNvCxnSpPr>
            <a:cxnSpLocks/>
          </p:cNvCxnSpPr>
          <p:nvPr/>
        </p:nvCxnSpPr>
        <p:spPr>
          <a:xfrm flipV="1">
            <a:off x="3296889" y="2234935"/>
            <a:ext cx="0" cy="753882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03EF0E2F-A866-8841-BE7C-6B233F1755AA}"/>
              </a:ext>
            </a:extLst>
          </p:cNvPr>
          <p:cNvSpPr txBox="1"/>
          <p:nvPr/>
        </p:nvSpPr>
        <p:spPr>
          <a:xfrm>
            <a:off x="3154786" y="2079836"/>
            <a:ext cx="607347" cy="16158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>
            <a:defPPr>
              <a:defRPr lang="ko-KR"/>
            </a:defPPr>
            <a:lvl1pPr>
              <a:defRPr kumimoji="1" sz="1200" ker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  <a:cs typeface="Times New Roman" pitchFamily="18" charset="0"/>
              </a:defRPr>
            </a:lvl1pPr>
          </a:lstStyle>
          <a:p>
            <a:pPr algn="ctr" defTabSz="1042988" latinLnBrk="0"/>
            <a:r>
              <a:rPr lang="en-US" altLang="ko-KR" sz="1050" kern="1200" spc="-20">
                <a:ln>
                  <a:solidFill>
                    <a:srgbClr val="3F4057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2" charset="-127"/>
                <a:ea typeface="KoPub돋움체 Bold" pitchFamily="2" charset="-127"/>
                <a:cs typeface="+mn-cs"/>
              </a:rPr>
              <a:t>3 zeros</a:t>
            </a:r>
            <a:endParaRPr lang="ko-KR" altLang="en-US" sz="1050" kern="1200" spc="-20" dirty="0">
              <a:ln>
                <a:solidFill>
                  <a:srgbClr val="3F4057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Bold" pitchFamily="2" charset="-127"/>
              <a:ea typeface="KoPub돋움체 Bold" pitchFamily="2" charset="-127"/>
              <a:cs typeface="+mn-cs"/>
            </a:endParaRPr>
          </a:p>
        </p:txBody>
      </p:sp>
      <p:sp>
        <p:nvSpPr>
          <p:cNvPr id="56" name="모서리가 둥근 직사각형 55"/>
          <p:cNvSpPr/>
          <p:nvPr/>
        </p:nvSpPr>
        <p:spPr>
          <a:xfrm>
            <a:off x="311695" y="1138975"/>
            <a:ext cx="2363455" cy="553431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800">
                <a:latin typeface="HY견고딕" panose="02030600000101010101" pitchFamily="18" charset="-127"/>
                <a:ea typeface="HY견고딕" panose="02030600000101010101" pitchFamily="18" charset="-127"/>
              </a:rPr>
              <a:t>resnet_graph</a:t>
            </a:r>
            <a:endParaRPr lang="ko-KR" altLang="en-US" sz="18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50854" y="5340098"/>
            <a:ext cx="864890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600">
                <a:solidFill>
                  <a:srgbClr val="CB4B16"/>
                </a:solidFill>
                <a:latin typeface="Consolas" panose="020B0609020204030204" pitchFamily="49" charset="0"/>
              </a:rPr>
              <a:t>KL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600">
                <a:solidFill>
                  <a:srgbClr val="CB4B16"/>
                </a:solidFill>
                <a:latin typeface="Consolas" panose="020B0609020204030204" pitchFamily="49" charset="0"/>
              </a:rPr>
              <a:t>Conv2D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64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(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7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7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), strides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), name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2AA198"/>
                </a:solidFill>
                <a:latin typeface="Consolas" panose="020B0609020204030204" pitchFamily="49" charset="0"/>
              </a:rPr>
              <a:t>'conv1'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use_bias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B58900"/>
                </a:solidFill>
                <a:latin typeface="Consolas" panose="020B0609020204030204" pitchFamily="49" charset="0"/>
              </a:rPr>
              <a:t>True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)(</a:t>
            </a:r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  <a:endParaRPr lang="en-US" altLang="ko-KR" sz="1600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556733" y="2435130"/>
            <a:ext cx="3214341" cy="4082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(None, None, None, 3)</a:t>
            </a:r>
            <a:endParaRPr lang="ko-KR" altLang="en-US"/>
          </a:p>
        </p:txBody>
      </p:sp>
      <p:cxnSp>
        <p:nvCxnSpPr>
          <p:cNvPr id="57" name="구부러진 연결선 56"/>
          <p:cNvCxnSpPr>
            <a:endCxn id="9" idx="0"/>
          </p:cNvCxnSpPr>
          <p:nvPr/>
        </p:nvCxnSpPr>
        <p:spPr>
          <a:xfrm>
            <a:off x="5497551" y="2079836"/>
            <a:ext cx="666353" cy="355294"/>
          </a:xfrm>
          <a:prstGeom prst="curvedConnector2">
            <a:avLst/>
          </a:prstGeom>
          <a:ln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550854" y="5678652"/>
            <a:ext cx="960883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600">
                <a:solidFill>
                  <a:srgbClr val="CB4B16"/>
                </a:solidFill>
                <a:latin typeface="Consolas" panose="020B0609020204030204" pitchFamily="49" charset="0"/>
              </a:rPr>
              <a:t>BatchNorm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(name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2AA198"/>
                </a:solidFill>
                <a:latin typeface="Consolas" panose="020B0609020204030204" pitchFamily="49" charset="0"/>
              </a:rPr>
              <a:t>'bn_conv1'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)(</a:t>
            </a:r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training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train_bn)</a:t>
            </a:r>
            <a:endParaRPr lang="en-US" altLang="ko-KR" sz="1600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50854" y="6029462"/>
            <a:ext cx="332655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600">
                <a:solidFill>
                  <a:srgbClr val="CB4B16"/>
                </a:solidFill>
                <a:latin typeface="Consolas" panose="020B0609020204030204" pitchFamily="49" charset="0"/>
              </a:rPr>
              <a:t>KL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600">
                <a:solidFill>
                  <a:srgbClr val="CB4B16"/>
                </a:solidFill>
                <a:latin typeface="Consolas" panose="020B0609020204030204" pitchFamily="49" charset="0"/>
              </a:rPr>
              <a:t>Activation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>
                <a:solidFill>
                  <a:srgbClr val="2AA198"/>
                </a:solidFill>
                <a:latin typeface="Consolas" panose="020B0609020204030204" pitchFamily="49" charset="0"/>
              </a:rPr>
              <a:t>'relu'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)(</a:t>
            </a:r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  <a:endParaRPr lang="en-US" altLang="ko-KR" sz="1600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550854" y="6759334"/>
            <a:ext cx="8385717" cy="4571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500" dirty="0">
              <a:solidFill>
                <a:schemeClr val="bg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484056" y="6321066"/>
            <a:ext cx="814535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C1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600">
                <a:solidFill>
                  <a:srgbClr val="CB4B16"/>
                </a:solidFill>
                <a:latin typeface="Consolas" panose="020B0609020204030204" pitchFamily="49" charset="0"/>
              </a:rPr>
              <a:t>KL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600">
                <a:solidFill>
                  <a:srgbClr val="CB4B16"/>
                </a:solidFill>
                <a:latin typeface="Consolas" panose="020B0609020204030204" pitchFamily="49" charset="0"/>
              </a:rPr>
              <a:t>MaxPooling2D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((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), strides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), padding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2AA198"/>
                </a:solidFill>
                <a:latin typeface="Consolas" panose="020B0609020204030204" pitchFamily="49" charset="0"/>
              </a:rPr>
              <a:t>"same"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)(</a:t>
            </a:r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  <a:endParaRPr lang="en-US" altLang="ko-KR" sz="1600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44682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1586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err="1"/>
              <a:t>model.py</a:t>
            </a:r>
            <a:endParaRPr lang="ko-KR" altLang="en-US" sz="2800" b="1" dirty="0"/>
          </a:p>
        </p:txBody>
      </p:sp>
      <p:sp>
        <p:nvSpPr>
          <p:cNvPr id="2" name="직사각형 1"/>
          <p:cNvSpPr/>
          <p:nvPr/>
        </p:nvSpPr>
        <p:spPr>
          <a:xfrm>
            <a:off x="2802249" y="1286458"/>
            <a:ext cx="6739317" cy="60708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50"/>
              <a:t>__________________________________________________________________________________________________</a:t>
            </a:r>
          </a:p>
          <a:p>
            <a:r>
              <a:rPr lang="ko-KR" altLang="en-US" sz="1050"/>
              <a:t>Layer (type)                    Output Shape         Param #     Connected to</a:t>
            </a:r>
          </a:p>
          <a:p>
            <a:r>
              <a:rPr lang="ko-KR" altLang="en-US" sz="1050"/>
              <a:t>==================================================================================================</a:t>
            </a:r>
          </a:p>
          <a:p>
            <a:r>
              <a:rPr lang="ko-KR" altLang="en-US" sz="1050"/>
              <a:t>input_image (InputLayer)        [(None, None, None,  0</a:t>
            </a:r>
          </a:p>
          <a:p>
            <a:r>
              <a:rPr lang="ko-KR" altLang="en-US" sz="1050"/>
              <a:t>__________________________________________________________________________________________________</a:t>
            </a:r>
          </a:p>
          <a:p>
            <a:r>
              <a:rPr lang="ko-KR" altLang="en-US" sz="1050"/>
              <a:t>zero_padding2d (ZeroPadding2D)  (None, None, None, 3 0           input_image[0][0]</a:t>
            </a:r>
          </a:p>
          <a:p>
            <a:r>
              <a:rPr lang="ko-KR" altLang="en-US" sz="1050"/>
              <a:t>__________________________________________________________________________________________________</a:t>
            </a:r>
          </a:p>
          <a:p>
            <a:r>
              <a:rPr lang="ko-KR" altLang="en-US" sz="1050"/>
              <a:t>conv1 (Conv2D)                  (None, None, None, 6 9472        zero_padding2d[0][0]</a:t>
            </a:r>
          </a:p>
          <a:p>
            <a:r>
              <a:rPr lang="ko-KR" altLang="en-US" sz="1050"/>
              <a:t>__________________________________________________________________________________________________</a:t>
            </a:r>
          </a:p>
          <a:p>
            <a:r>
              <a:rPr lang="ko-KR" altLang="en-US" sz="1050"/>
              <a:t>bn_conv1 (BatchNorm)            (None, None, None, 6 256         conv1[0][0]</a:t>
            </a:r>
          </a:p>
          <a:p>
            <a:r>
              <a:rPr lang="ko-KR" altLang="en-US" sz="1050"/>
              <a:t>__________________________________________________________________________________________________</a:t>
            </a:r>
          </a:p>
          <a:p>
            <a:r>
              <a:rPr lang="ko-KR" altLang="en-US" sz="1050"/>
              <a:t>activation (Activation)         (None, None, None, 6 0           bn_conv1[0][0]</a:t>
            </a:r>
          </a:p>
          <a:p>
            <a:r>
              <a:rPr lang="ko-KR" altLang="en-US" sz="1050"/>
              <a:t>__________________________________________________________________________________________________</a:t>
            </a:r>
          </a:p>
          <a:p>
            <a:r>
              <a:rPr lang="ko-KR" altLang="en-US" sz="1050"/>
              <a:t>max_pooling2d (MaxPooling2D)    (None, None, None, 6 0           activation[0][0]</a:t>
            </a:r>
          </a:p>
          <a:p>
            <a:r>
              <a:rPr lang="ko-KR" altLang="en-US" sz="1050"/>
              <a:t>__________________________________________________________________________________________________</a:t>
            </a:r>
          </a:p>
          <a:p>
            <a:r>
              <a:rPr lang="ko-KR" altLang="en-US" sz="1050"/>
              <a:t>res2a_branch2a (Conv2D)         (None, None, None, 6 4160        max_pooling2d[0][0]</a:t>
            </a:r>
          </a:p>
          <a:p>
            <a:r>
              <a:rPr lang="ko-KR" altLang="en-US" sz="1050"/>
              <a:t>__________________________________________________________________________________________________</a:t>
            </a:r>
          </a:p>
          <a:p>
            <a:r>
              <a:rPr lang="ko-KR" altLang="en-US" sz="1050"/>
              <a:t>bn2a_branch2a (BatchNorm)       (None, None, None, 6 256         res2a_branch2a[0][0]</a:t>
            </a:r>
          </a:p>
          <a:p>
            <a:r>
              <a:rPr lang="ko-KR" altLang="en-US" sz="1050"/>
              <a:t>__________________________________________________________________________________________________</a:t>
            </a:r>
          </a:p>
          <a:p>
            <a:r>
              <a:rPr lang="ko-KR" altLang="en-US" sz="1050"/>
              <a:t>activation_1 (Activation)       (None, None, None, 6 0           bn2a_branch2a[0][0]</a:t>
            </a:r>
          </a:p>
          <a:p>
            <a:r>
              <a:rPr lang="ko-KR" altLang="en-US" sz="1050"/>
              <a:t>__________________________________________________________________________________________________</a:t>
            </a:r>
          </a:p>
          <a:p>
            <a:r>
              <a:rPr lang="ko-KR" altLang="en-US" sz="1050"/>
              <a:t>res2a_branch2b (Conv2D)         (None, None, None, 6 36928       activation_1[0][0]</a:t>
            </a:r>
          </a:p>
          <a:p>
            <a:r>
              <a:rPr lang="ko-KR" altLang="en-US" sz="1050"/>
              <a:t>__________________________________________________________________________________________________</a:t>
            </a:r>
          </a:p>
          <a:p>
            <a:r>
              <a:rPr lang="ko-KR" altLang="en-US" sz="1050"/>
              <a:t>bn2a_branch2b (BatchNorm)       (None, None, None, 6 256         res2a_branch2b[0][0]</a:t>
            </a:r>
          </a:p>
          <a:p>
            <a:r>
              <a:rPr lang="ko-KR" altLang="en-US" sz="1050"/>
              <a:t>__________________________________________________________________________________________________</a:t>
            </a:r>
          </a:p>
          <a:p>
            <a:r>
              <a:rPr lang="ko-KR" altLang="en-US" sz="1050"/>
              <a:t>activation_2 (Activation)       (None, None, None, 6 0           bn2a_branch2b[0][0]</a:t>
            </a:r>
          </a:p>
          <a:p>
            <a:r>
              <a:rPr lang="ko-KR" altLang="en-US" sz="1050"/>
              <a:t>__________________________________________________________________________________________________</a:t>
            </a:r>
          </a:p>
          <a:p>
            <a:r>
              <a:rPr lang="ko-KR" altLang="en-US" sz="1050"/>
              <a:t>res2a_branch2c (Conv2D)         (None, None, None, 2 16640       activation_2[0][0]</a:t>
            </a:r>
          </a:p>
          <a:p>
            <a:r>
              <a:rPr lang="ko-KR" altLang="en-US" sz="1050"/>
              <a:t>__________________________________________________________________________________________________</a:t>
            </a:r>
          </a:p>
          <a:p>
            <a:r>
              <a:rPr lang="ko-KR" altLang="en-US" sz="1050"/>
              <a:t>res2a_branch1 (Conv2D)          (None, None, None, 2 16640       max_pooling2d[0][0]</a:t>
            </a:r>
          </a:p>
          <a:p>
            <a:r>
              <a:rPr lang="ko-KR" altLang="en-US" sz="1050"/>
              <a:t>__________________________________________________________________________________________________</a:t>
            </a:r>
          </a:p>
          <a:p>
            <a:r>
              <a:rPr lang="ko-KR" altLang="en-US" sz="1050"/>
              <a:t>bn2a_branch2c (BatchNorm)       (None, None, None, 2 1024        res2a_branch2c[0][0]</a:t>
            </a:r>
          </a:p>
          <a:p>
            <a:r>
              <a:rPr lang="ko-KR" altLang="en-US" sz="1050"/>
              <a:t>__________________________________________________________________________________________________</a:t>
            </a:r>
          </a:p>
          <a:p>
            <a:r>
              <a:rPr lang="ko-KR" altLang="en-US" sz="1050"/>
              <a:t>bn2a_branch1 (BatchNorm)        (None, None, None, 2 1024        res2a_branch1[0][0]</a:t>
            </a:r>
          </a:p>
          <a:p>
            <a:r>
              <a:rPr lang="ko-KR" altLang="en-US" sz="1050"/>
              <a:t>__________________________________________________________________________________________________</a:t>
            </a:r>
          </a:p>
          <a:p>
            <a:r>
              <a:rPr lang="ko-KR" altLang="en-US" sz="1050"/>
              <a:t>add (Add)                       (None, None, None, 2 0           bn2a_branch2c[0][0]</a:t>
            </a:r>
          </a:p>
          <a:p>
            <a:r>
              <a:rPr lang="ko-KR" altLang="en-US" sz="1050"/>
              <a:t>                                                                 bn2a_branch1[0][0]</a:t>
            </a:r>
          </a:p>
        </p:txBody>
      </p:sp>
      <p:sp>
        <p:nvSpPr>
          <p:cNvPr id="5" name="모서리가 둥근 직사각형 4"/>
          <p:cNvSpPr/>
          <p:nvPr/>
        </p:nvSpPr>
        <p:spPr>
          <a:xfrm>
            <a:off x="406918" y="1194994"/>
            <a:ext cx="2043879" cy="322077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>
                <a:latin typeface="HY견고딕" panose="02030600000101010101" pitchFamily="18" charset="-127"/>
                <a:ea typeface="HY견고딕" panose="02030600000101010101" pitchFamily="18" charset="-127"/>
              </a:rPr>
              <a:t>model summary</a:t>
            </a:r>
            <a:endParaRPr lang="ko-KR" altLang="en-US"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81076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1586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err="1"/>
              <a:t>model.py</a:t>
            </a:r>
            <a:endParaRPr lang="ko-KR" altLang="en-US" sz="2800" b="1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406918" y="1194994"/>
            <a:ext cx="2043879" cy="322077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>
                <a:latin typeface="HY견고딕" panose="02030600000101010101" pitchFamily="18" charset="-127"/>
                <a:ea typeface="HY견고딕" panose="02030600000101010101" pitchFamily="18" charset="-127"/>
              </a:rPr>
              <a:t>model summary</a:t>
            </a:r>
            <a:endParaRPr lang="ko-KR" altLang="en-US"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661455" y="1004034"/>
            <a:ext cx="8030358" cy="65556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res2a_out (Activation)          (None, None, None, 2 0           add[0][0]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res2b_branch2a (Conv2D)         (None, None, None, 6 16448       res2a_out[0][0]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bn2b_branch2a (BatchNorm)       (None, None, None, 6 256         res2b_branch2a[0][0]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activation_3 (Activation)       (None, None, None, 6 0           bn2b_branch2a[0][0]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res2b_branch2b (Conv2D)         (None, None, None, 6 36928       activation_3[0][0]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bn2b_branch2b (BatchNorm)       (None, None, None, 6 256         res2b_branch2b[0][0]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activation_4 (Activation)       (None, None, None, 6 0           bn2b_branch2b[0][0]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res2b_branch2c (Conv2D)         (None, None, None, 2 16640       activation_4[0][0]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bn2b_branch2c (BatchNorm)       (None, None, None, 2 1024        res2b_branch2c[0][0]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add_1 (Add)                     (None, None, None, 2 0           bn2b_branch2c[0][0]</a:t>
            </a:r>
          </a:p>
          <a:p>
            <a:r>
              <a:rPr lang="ko-KR" altLang="en-US" sz="1000"/>
              <a:t>                                                                 res2a_out[0][0]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res2b_out (Activation)          (None, None, None, 2 0           add_1[0][0]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res2c_branch2a (Conv2D)         (None, None, None, 6 16448       res2b_out[0][0]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bn2c_branch2a (BatchNorm)       (None, None, None, 6 256         res2c_branch2a[0][0]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activation_5 (Activation)       (None, None, None, 6 0           bn2c_branch2a[0][0]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res2c_branch2b (Conv2D)         (None, None, None, 6 36928       activation_5[0][0]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bn2c_branch2b (BatchNorm)       (None, None, None, 6 256         res2c_branch2b[0][0]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activation_6 (Activation)       (None, None, None, 6 0           bn2c_branch2b[0][0]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res2c_branch2c (Conv2D)         (None, None, None, 2 16640       activation_6[0][0]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bn2c_branch2c (BatchNorm)       (None, None, None, 2 1024        res2c_branch2c[0][0]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add_2 (Add)                     (None, None, None, 2 0           bn2c_branch2c[0][0]</a:t>
            </a:r>
          </a:p>
          <a:p>
            <a:r>
              <a:rPr lang="ko-KR" altLang="en-US" sz="1000"/>
              <a:t>                                                                 res2b_out[0][0]</a:t>
            </a:r>
          </a:p>
        </p:txBody>
      </p:sp>
    </p:spTree>
    <p:extLst>
      <p:ext uri="{BB962C8B-B14F-4D97-AF65-F5344CB8AC3E}">
        <p14:creationId xmlns:p14="http://schemas.microsoft.com/office/powerpoint/2010/main" val="5489035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1586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err="1"/>
              <a:t>model.py</a:t>
            </a:r>
            <a:endParaRPr lang="ko-KR" altLang="en-US" sz="2800" b="1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406918" y="1194994"/>
            <a:ext cx="2043879" cy="322077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>
                <a:latin typeface="HY견고딕" panose="02030600000101010101" pitchFamily="18" charset="-127"/>
                <a:ea typeface="HY견고딕" panose="02030600000101010101" pitchFamily="18" charset="-127"/>
              </a:rPr>
              <a:t>model summary</a:t>
            </a:r>
            <a:endParaRPr lang="ko-KR" altLang="en-US"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593836" y="336421"/>
            <a:ext cx="7722981" cy="71711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res2c_out (Activation)          (None, None, None, 2 0           add_2[0][0]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res3a_branch2a (Conv2D)         (None, None, None, 1 32896       res2c_out[0][0]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bn3a_branch2a (BatchNorm)       (None, None, None, 1 512         res3a_branch2a[0][0]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activation_7 (Activation)       (None, None, None, 1 0           bn3a_branch2a[0][0]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res3a_branch2b (Conv2D)         (None, None, None, 1 147584      activation_7[0][0]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bn3a_branch2b (BatchNorm)       (None, None, None, 1 512         res3a_branch2b[0][0]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activation_8 (Activation)       (None, None, None, 1 0           bn3a_branch2b[0][0]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res3a_branch2c (Conv2D)         (None, None, None, 5 66048       activation_8[0][0]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res3a_branch1 (Conv2D)          (None, None, None, 5 131584      res2c_out[0][0]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bn3a_branch2c (BatchNorm)       (None, None, None, 5 2048        res3a_branch2c[0][0]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bn3a_branch1 (BatchNorm)        (None, None, None, 5 2048        res3a_branch1[0][0]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add_3 (Add)                     (None, None, None, 5 0           bn3a_branch2c[0][0]</a:t>
            </a:r>
          </a:p>
          <a:p>
            <a:r>
              <a:rPr lang="ko-KR" altLang="en-US" sz="1000"/>
              <a:t>                                                                 bn3a_branch1[0][0]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res3a_out (Activation)          (None, None, None, 5 0           add_3[0][0]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res3b_branch2a (Conv2D)         (None, None, None, 1 65664       res3a_out[0][0]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bn3b_branch2a (BatchNorm)       (None, None, None, 1 512         res3b_branch2a[0][0]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activation_9 (Activation)       (None, None, None, 1 0           bn3b_branch2a[0][0]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res3b_branch2b (Conv2D)         (None, None, None, 1 147584      activation_9[0][0]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bn3b_branch2b (BatchNorm)       (None, None, None, 1 512         res3b_branch2b[0][0]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activation_10 (Activation)      (None, None, None, 1 0           bn3b_branch2b[0][0]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res3b_branch2c (Conv2D)         (None, None, None, 5 66048       activation_10[0][0]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bn3b_branch2c (BatchNorm)       (None, None, None, 5 2048        res3b_branch2c[0][0]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add_4 (Add)                     (None, None, None, 5 0           bn3b_branch2c[0][0]</a:t>
            </a:r>
          </a:p>
          <a:p>
            <a:r>
              <a:rPr lang="ko-KR" altLang="en-US" sz="1000"/>
              <a:t>                                                                 res3a_out[0][0]</a:t>
            </a:r>
          </a:p>
        </p:txBody>
      </p:sp>
    </p:spTree>
    <p:extLst>
      <p:ext uri="{BB962C8B-B14F-4D97-AF65-F5344CB8AC3E}">
        <p14:creationId xmlns:p14="http://schemas.microsoft.com/office/powerpoint/2010/main" val="10220436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1586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err="1"/>
              <a:t>model.py</a:t>
            </a:r>
            <a:endParaRPr lang="ko-KR" altLang="en-US" sz="2800" b="1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406918" y="1194994"/>
            <a:ext cx="2043879" cy="322077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>
                <a:latin typeface="HY견고딕" panose="02030600000101010101" pitchFamily="18" charset="-127"/>
                <a:ea typeface="HY견고딕" panose="02030600000101010101" pitchFamily="18" charset="-127"/>
              </a:rPr>
              <a:t>model summary</a:t>
            </a:r>
            <a:endParaRPr lang="ko-KR" altLang="en-US"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732984" y="336421"/>
            <a:ext cx="8329267" cy="72019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/>
              <a:t>__________________________________________________________________________________________________</a:t>
            </a:r>
          </a:p>
          <a:p>
            <a:r>
              <a:rPr lang="ko-KR" altLang="en-US" sz="1100"/>
              <a:t>res3b_out (Activation)          (None, None, None, 5 0           add_4[0][0]</a:t>
            </a:r>
          </a:p>
          <a:p>
            <a:r>
              <a:rPr lang="ko-KR" altLang="en-US" sz="1100"/>
              <a:t>__________________________________________________________________________________________________</a:t>
            </a:r>
          </a:p>
          <a:p>
            <a:r>
              <a:rPr lang="ko-KR" altLang="en-US" sz="1100"/>
              <a:t>res3c_branch2a (Conv2D)         (None, None, None, 1 65664       res3b_out[0][0]</a:t>
            </a:r>
          </a:p>
          <a:p>
            <a:r>
              <a:rPr lang="ko-KR" altLang="en-US" sz="1100"/>
              <a:t>__________________________________________________________________________________________________</a:t>
            </a:r>
          </a:p>
          <a:p>
            <a:r>
              <a:rPr lang="ko-KR" altLang="en-US" sz="1100"/>
              <a:t>bn3c_branch2a (BatchNorm)       (None, None, None, 1 512         res3c_branch2a[0][0]</a:t>
            </a:r>
          </a:p>
          <a:p>
            <a:r>
              <a:rPr lang="ko-KR" altLang="en-US" sz="1100"/>
              <a:t>__________________________________________________________________________________________________</a:t>
            </a:r>
          </a:p>
          <a:p>
            <a:r>
              <a:rPr lang="ko-KR" altLang="en-US" sz="1100"/>
              <a:t>activation_11 (Activation)      (None, None, None, 1 0           bn3c_branch2a[0][0]</a:t>
            </a:r>
          </a:p>
          <a:p>
            <a:r>
              <a:rPr lang="ko-KR" altLang="en-US" sz="1100"/>
              <a:t>__________________________________________________________________________________________________</a:t>
            </a:r>
          </a:p>
          <a:p>
            <a:r>
              <a:rPr lang="ko-KR" altLang="en-US" sz="1100"/>
              <a:t>res3c_branch2b (Conv2D)         (None, None, None, 1 147584      activation_11[0][0]</a:t>
            </a:r>
          </a:p>
          <a:p>
            <a:r>
              <a:rPr lang="ko-KR" altLang="en-US" sz="1100"/>
              <a:t>__________________________________________________________________________________________________</a:t>
            </a:r>
          </a:p>
          <a:p>
            <a:r>
              <a:rPr lang="ko-KR" altLang="en-US" sz="1100"/>
              <a:t>bn3c_branch2b (BatchNorm)       (None, None, None, 1 512         res3c_branch2b[0][0]</a:t>
            </a:r>
          </a:p>
          <a:p>
            <a:r>
              <a:rPr lang="ko-KR" altLang="en-US" sz="1100"/>
              <a:t>__________________________________________________________________________________________________</a:t>
            </a:r>
          </a:p>
          <a:p>
            <a:r>
              <a:rPr lang="ko-KR" altLang="en-US" sz="1100"/>
              <a:t>activation_12 (Activation)      (None, None, None, 1 0           bn3c_branch2b[0][0]</a:t>
            </a:r>
          </a:p>
          <a:p>
            <a:r>
              <a:rPr lang="ko-KR" altLang="en-US" sz="1100"/>
              <a:t>__________________________________________________________________________________________________</a:t>
            </a:r>
          </a:p>
          <a:p>
            <a:r>
              <a:rPr lang="ko-KR" altLang="en-US" sz="1100"/>
              <a:t>res3c_branch2c (Conv2D)         (None, None, None, 5 66048       activation_12[0][0]</a:t>
            </a:r>
          </a:p>
          <a:p>
            <a:r>
              <a:rPr lang="ko-KR" altLang="en-US" sz="1100"/>
              <a:t>__________________________________________________________________________________________________</a:t>
            </a:r>
          </a:p>
          <a:p>
            <a:r>
              <a:rPr lang="ko-KR" altLang="en-US" sz="1100"/>
              <a:t>bn3c_branch2c (BatchNorm)       (None, None, None, 5 2048        res3c_branch2c[0][0]</a:t>
            </a:r>
          </a:p>
          <a:p>
            <a:r>
              <a:rPr lang="ko-KR" altLang="en-US" sz="1100"/>
              <a:t>__________________________________________________________________________________________________</a:t>
            </a:r>
          </a:p>
          <a:p>
            <a:r>
              <a:rPr lang="ko-KR" altLang="en-US" sz="1100"/>
              <a:t>add_5 (Add)                     (None, None, None, 5 0           bn3c_branch2c[0][0]</a:t>
            </a:r>
          </a:p>
          <a:p>
            <a:r>
              <a:rPr lang="ko-KR" altLang="en-US" sz="1100"/>
              <a:t>                                                                 res3b_out[0][0]</a:t>
            </a:r>
          </a:p>
          <a:p>
            <a:r>
              <a:rPr lang="ko-KR" altLang="en-US" sz="1100"/>
              <a:t>__________________________________________________________________________________________________</a:t>
            </a:r>
          </a:p>
          <a:p>
            <a:r>
              <a:rPr lang="ko-KR" altLang="en-US" sz="1100"/>
              <a:t>res3c_out (Activation)          (None, None, None, 5 0           add_5[0][0]</a:t>
            </a:r>
          </a:p>
          <a:p>
            <a:r>
              <a:rPr lang="ko-KR" altLang="en-US" sz="1100"/>
              <a:t>__________________________________________________________________________________________________</a:t>
            </a:r>
          </a:p>
          <a:p>
            <a:r>
              <a:rPr lang="ko-KR" altLang="en-US" sz="1100"/>
              <a:t>res3d_branch2a (Conv2D)         (None, None, None, 1 65664       res3c_out[0][0]</a:t>
            </a:r>
          </a:p>
          <a:p>
            <a:r>
              <a:rPr lang="ko-KR" altLang="en-US" sz="1100"/>
              <a:t>__________________________________________________________________________________________________</a:t>
            </a:r>
          </a:p>
          <a:p>
            <a:r>
              <a:rPr lang="ko-KR" altLang="en-US" sz="1100"/>
              <a:t>bn3d_branch2a (BatchNorm)       (None, None, None, 1 512         res3d_branch2a[0][0]</a:t>
            </a:r>
          </a:p>
          <a:p>
            <a:r>
              <a:rPr lang="ko-KR" altLang="en-US" sz="1100"/>
              <a:t>__________________________________________________________________________________________________</a:t>
            </a:r>
          </a:p>
          <a:p>
            <a:r>
              <a:rPr lang="ko-KR" altLang="en-US" sz="1100"/>
              <a:t>activation_13 (Activation)      (None, None, None, 1 0           bn3d_branch2a[0][0]</a:t>
            </a:r>
          </a:p>
          <a:p>
            <a:r>
              <a:rPr lang="ko-KR" altLang="en-US" sz="1100"/>
              <a:t>__________________________________________________________________________________________________</a:t>
            </a:r>
          </a:p>
          <a:p>
            <a:r>
              <a:rPr lang="ko-KR" altLang="en-US" sz="1100"/>
              <a:t>res3d_branch2b (Conv2D)         (None, None, None, 1 147584      activation_13[0][0]</a:t>
            </a:r>
          </a:p>
          <a:p>
            <a:r>
              <a:rPr lang="ko-KR" altLang="en-US" sz="1100"/>
              <a:t>__________________________________________________________________________________________________</a:t>
            </a:r>
          </a:p>
          <a:p>
            <a:r>
              <a:rPr lang="ko-KR" altLang="en-US" sz="1100"/>
              <a:t>bn3d_branch2b (BatchNorm)       (None, None, None, 1 512         res3d_branch2b[0][0]</a:t>
            </a:r>
          </a:p>
          <a:p>
            <a:r>
              <a:rPr lang="ko-KR" altLang="en-US" sz="1100"/>
              <a:t>__________________________________________________________________________________________________</a:t>
            </a:r>
          </a:p>
          <a:p>
            <a:r>
              <a:rPr lang="ko-KR" altLang="en-US" sz="1100"/>
              <a:t>activation_14 (Activation)      (None, None, None, 1 0           bn3d_branch2b[0][0]</a:t>
            </a:r>
          </a:p>
          <a:p>
            <a:r>
              <a:rPr lang="ko-KR" altLang="en-US" sz="1100"/>
              <a:t>__________________________________________________________________________________________________</a:t>
            </a:r>
          </a:p>
          <a:p>
            <a:r>
              <a:rPr lang="ko-KR" altLang="en-US" sz="1100"/>
              <a:t>res3d_branch2c (Conv2D)         (None, None, None, 5 66048       activation_14[0][0]</a:t>
            </a:r>
          </a:p>
          <a:p>
            <a:r>
              <a:rPr lang="ko-KR" altLang="en-US" sz="1100"/>
              <a:t>__________________________________________________________________________________________________</a:t>
            </a:r>
          </a:p>
          <a:p>
            <a:r>
              <a:rPr lang="ko-KR" altLang="en-US" sz="1100"/>
              <a:t>bn3d_branch2c (BatchNorm)       (None, None, None, 5 2048        res3d_branch2c[0][0]</a:t>
            </a:r>
          </a:p>
          <a:p>
            <a:r>
              <a:rPr lang="ko-KR" altLang="en-US" sz="1100"/>
              <a:t>__________________________________________________________________________________________________</a:t>
            </a:r>
          </a:p>
          <a:p>
            <a:r>
              <a:rPr lang="ko-KR" altLang="en-US" sz="1100"/>
              <a:t>add_6 (Add)                     (None, None, None, 5 0           bn3d_branch2c[0][0]</a:t>
            </a:r>
          </a:p>
          <a:p>
            <a:r>
              <a:rPr lang="ko-KR" altLang="en-US" sz="1100"/>
              <a:t>                                                                 res3c_out[0][0]</a:t>
            </a:r>
          </a:p>
        </p:txBody>
      </p:sp>
    </p:spTree>
    <p:extLst>
      <p:ext uri="{BB962C8B-B14F-4D97-AF65-F5344CB8AC3E}">
        <p14:creationId xmlns:p14="http://schemas.microsoft.com/office/powerpoint/2010/main" val="938320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1586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err="1"/>
              <a:t>model.py</a:t>
            </a:r>
            <a:endParaRPr lang="ko-KR" altLang="en-US" sz="2800" b="1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406918" y="1194994"/>
            <a:ext cx="2043879" cy="322077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>
                <a:latin typeface="HY견고딕" panose="02030600000101010101" pitchFamily="18" charset="-127"/>
                <a:ea typeface="HY견고딕" panose="02030600000101010101" pitchFamily="18" charset="-127"/>
              </a:rPr>
              <a:t>model summary</a:t>
            </a:r>
            <a:endParaRPr lang="ko-KR" altLang="en-US"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626733" y="1045162"/>
            <a:ext cx="7113615" cy="64633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res3d_out (Activation)          (None, None, None, 5 0           add_6[0][0]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res4a_branch2a (Conv2D)         (None, None, None, 2 131328      res3d_out[0][0]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bn4a_branch2a (BatchNorm)       (None, None, None, 2 1024        res4a_branch2a[0][0]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activation_15 (Activation)      (None, None, None, 2 0           bn4a_branch2a[0][0]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res4a_branch2b (Conv2D)         (None, None, None, 2 590080      activation_15[0][0]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bn4a_branch2b (BatchNorm)       (None, None, None, 2 1024        res4a_branch2b[0][0]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activation_16 (Activation)      (None, None, None, 2 0           bn4a_branch2b[0][0]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res4a_branch2c (Conv2D)         (None, None, None, 1 263168      activation_16[0][0]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res4a_branch1 (Conv2D)          (None, None, None, 1 525312      res3d_out[0][0]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bn4a_branch2c (BatchNorm)       (None, None, None, 1 4096        res4a_branch2c[0][0]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bn4a_branch1 (BatchNorm)        (None, None, None, 1 4096        res4a_branch1[0][0]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add_7 (Add)                     (None, None, None, 1 0           bn4a_branch2c[0][0]</a:t>
            </a:r>
          </a:p>
          <a:p>
            <a:r>
              <a:rPr lang="ko-KR" altLang="en-US" sz="900"/>
              <a:t>                                                                 bn4a_branch1[0][0]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res4a_out (Activation)          (None, None, None, 1 0           add_7[0][0]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res4b_branch2a (Conv2D)         (None, None, None, 2 262400      res4a_out[0][0]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bn4b_branch2a (BatchNorm)       (None, None, None, 2 1024        res4b_branch2a[0][0]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activation_17 (Activation)      (None, None, None, 2 0           bn4b_branch2a[0][0]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res4b_branch2b (Conv2D)         (None, None, None, 2 590080      activation_17[0][0]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bn4b_branch2b (BatchNorm)       (None, None, None, 2 1024        res4b_branch2b[0][0]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activation_18 (Activation)      (None, None, None, 2 0           bn4b_branch2b[0][0]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res4b_branch2c (Conv2D)         (None, None, None, 1 263168      activation_18[0][0]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bn4b_branch2c (BatchNorm)       (None, None, None, 1 4096        res4b_branch2c[0][0]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add_8 (Add)                     (None, None, None, 1 0           bn4b_branch2c[0][0]</a:t>
            </a:r>
          </a:p>
          <a:p>
            <a:r>
              <a:rPr lang="ko-KR" altLang="en-US" sz="900"/>
              <a:t>                                                                 res4a_out[0][0]</a:t>
            </a:r>
          </a:p>
        </p:txBody>
      </p:sp>
    </p:spTree>
    <p:extLst>
      <p:ext uri="{BB962C8B-B14F-4D97-AF65-F5344CB8AC3E}">
        <p14:creationId xmlns:p14="http://schemas.microsoft.com/office/powerpoint/2010/main" val="20891816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1586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err="1"/>
              <a:t>model.py</a:t>
            </a:r>
            <a:endParaRPr lang="ko-KR" altLang="en-US" sz="2800" b="1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406918" y="1194994"/>
            <a:ext cx="2043879" cy="322077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>
                <a:latin typeface="HY견고딕" panose="02030600000101010101" pitchFamily="18" charset="-127"/>
                <a:ea typeface="HY견고딕" panose="02030600000101010101" pitchFamily="18" charset="-127"/>
              </a:rPr>
              <a:t>model summary</a:t>
            </a:r>
            <a:endParaRPr lang="ko-KR" altLang="en-US"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583898" y="859641"/>
            <a:ext cx="7852189" cy="65556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res4b_out (Activation)          (None, None, None, 1 0           add_8[0][0]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res4c_branch2a (Conv2D)         (None, None, None, 2 262400      res4b_out[0][0]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bn4c_branch2a (BatchNorm)       (None, None, None, 2 1024        res4c_branch2a[0][0]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activation_19 (Activation)      (None, None, None, 2 0           bn4c_branch2a[0][0]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res4c_branch2b (Conv2D)         (None, None, None, 2 590080      activation_19[0][0]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bn4c_branch2b (BatchNorm)       (None, None, None, 2 1024        res4c_branch2b[0][0]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activation_20 (Activation)      (None, None, None, 2 0           bn4c_branch2b[0][0]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res4c_branch2c (Conv2D)         (None, None, None, 1 263168      activation_20[0][0]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bn4c_branch2c (BatchNorm)       (None, None, None, 1 4096        res4c_branch2c[0][0]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add_9 (Add)                     (None, None, None, 1 0           bn4c_branch2c[0][0]</a:t>
            </a:r>
          </a:p>
          <a:p>
            <a:r>
              <a:rPr lang="ko-KR" altLang="en-US" sz="1000"/>
              <a:t>                                                                 res4b_out[0][0]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res4c_out (Activation)          (None, None, None, 1 0           add_9[0][0]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res4d_branch2a (Conv2D)         (None, None, None, 2 262400      res4c_out[0][0]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bn4d_branch2a (BatchNorm)       (None, None, None, 2 1024        res4d_branch2a[0][0]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activation_21 (Activation)      (None, None, None, 2 0           bn4d_branch2a[0][0]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res4d_branch2b (Conv2D)         (None, None, None, 2 590080      activation_21[0][0]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bn4d_branch2b (BatchNorm)       (None, None, None, 2 1024        res4d_branch2b[0][0]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activation_22 (Activation)      (None, None, None, 2 0           bn4d_branch2b[0][0]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res4d_branch2c (Conv2D)         (None, None, None, 1 263168      activation_22[0][0]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bn4d_branch2c (BatchNorm)       (None, None, None, 1 4096        res4d_branch2c[0][0]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add_10 (Add)                    (None, None, None, 1 0           bn4d_branch2c[0][0]</a:t>
            </a:r>
          </a:p>
          <a:p>
            <a:r>
              <a:rPr lang="ko-KR" altLang="en-US" sz="1000"/>
              <a:t>                                                                 res4c_out[0][0]</a:t>
            </a:r>
          </a:p>
        </p:txBody>
      </p:sp>
    </p:spTree>
    <p:extLst>
      <p:ext uri="{BB962C8B-B14F-4D97-AF65-F5344CB8AC3E}">
        <p14:creationId xmlns:p14="http://schemas.microsoft.com/office/powerpoint/2010/main" val="11506748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1586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err="1"/>
              <a:t>model.py</a:t>
            </a:r>
            <a:endParaRPr lang="ko-KR" altLang="en-US" sz="2800" b="1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406918" y="1194994"/>
            <a:ext cx="2043879" cy="322077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>
                <a:latin typeface="HY견고딕" panose="02030600000101010101" pitchFamily="18" charset="-127"/>
                <a:ea typeface="HY견고딕" panose="02030600000101010101" pitchFamily="18" charset="-127"/>
              </a:rPr>
              <a:t>model summary</a:t>
            </a:r>
            <a:endParaRPr lang="ko-KR" altLang="en-US"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633594" y="965917"/>
            <a:ext cx="7345293" cy="64017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/>
              <a:t>res4d_out (Activation)          (None, None, None, 1 0           add_10[0][0]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res4e_branch2a (Conv2D)         (None, None, None, 2 262400      res4d_out[0][0]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bn4e_branch2a (BatchNorm)       (None, None, None, 2 1024        res4e_branch2a[0][0]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activation_23 (Activation)      (None, None, None, 2 0           bn4e_branch2a[0][0]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res4e_branch2b (Conv2D)         (None, None, None, 2 590080      activation_23[0][0]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bn4e_branch2b (BatchNorm)       (None, None, None, 2 1024        res4e_branch2b[0][0]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activation_24 (Activation)      (None, None, None, 2 0           bn4e_branch2b[0][0]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res4e_branch2c (Conv2D)         (None, None, None, 1 263168      activation_24[0][0]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bn4e_branch2c (BatchNorm)       (None, None, None, 1 4096        res4e_branch2c[0][0]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add_11 (Add)                    (None, None, None, 1 0           bn4e_branch2c[0][0]</a:t>
            </a:r>
          </a:p>
          <a:p>
            <a:r>
              <a:rPr lang="ko-KR" altLang="en-US" sz="1000"/>
              <a:t>                                                                 res4d_out[0][0]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res4e_out (Activation)          (None, None, None, 1 0           add_11[0][0]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res4f_branch2a (Conv2D)         (None, None, None, 2 262400      res4e_out[0][0]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bn4f_branch2a (BatchNorm)       (None, None, None, 2 1024        res4f_branch2a[0][0]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activation_25 (Activation)      (None, None, None, 2 0           bn4f_branch2a[0][0]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res4f_branch2b (Conv2D)         (None, None, None, 2 590080      activation_25[0][0]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bn4f_branch2b (BatchNorm)       (None, None, None, 2 1024        res4f_branch2b[0][0]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activation_26 (Activation)      (None, None, None, 2 0           bn4f_branch2b[0][0]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res4f_branch2c (Conv2D)         (None, None, None, 1 263168      activation_26[0][0]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bn4f_branch2c (BatchNorm)       (None, None, None, 1 4096        res4f_branch2c[0][0]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add_12 (Add)                    (None, None, None, 1 0           bn4f_branch2c[0][0]</a:t>
            </a:r>
          </a:p>
          <a:p>
            <a:r>
              <a:rPr lang="ko-KR" altLang="en-US" sz="1000"/>
              <a:t>                                                                 res4e_out[0][0]</a:t>
            </a:r>
          </a:p>
        </p:txBody>
      </p:sp>
    </p:spTree>
    <p:extLst>
      <p:ext uri="{BB962C8B-B14F-4D97-AF65-F5344CB8AC3E}">
        <p14:creationId xmlns:p14="http://schemas.microsoft.com/office/powerpoint/2010/main" val="398677900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1586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err="1"/>
              <a:t>model.py</a:t>
            </a:r>
            <a:endParaRPr lang="ko-KR" altLang="en-US" sz="2800" b="1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406918" y="1194994"/>
            <a:ext cx="2043879" cy="322077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>
                <a:latin typeface="HY견고딕" panose="02030600000101010101" pitchFamily="18" charset="-127"/>
                <a:ea typeface="HY견고딕" panose="02030600000101010101" pitchFamily="18" charset="-127"/>
              </a:rPr>
              <a:t>model summary</a:t>
            </a:r>
            <a:endParaRPr lang="ko-KR" altLang="en-US"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611024" y="1004034"/>
            <a:ext cx="7981398" cy="65556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res4f_out (Activation)          (None, None, None, 1 0           add_12[0][0]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res4g_branch2a (Conv2D)         (None, None, None, 2 262400      res4f_out[0][0]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bn4g_branch2a (BatchNorm)       (None, None, None, 2 1024        res4g_branch2a[0][0]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activation_27 (Activation)      (None, None, None, 2 0           bn4g_branch2a[0][0]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res4g_branch2b (Conv2D)         (None, None, None, 2 590080      activation_27[0][0]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bn4g_branch2b (BatchNorm)       (None, None, None, 2 1024        res4g_branch2b[0][0]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activation_28 (Activation)      (None, None, None, 2 0           bn4g_branch2b[0][0]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res4g_branch2c (Conv2D)         (None, None, None, 1 263168      activation_28[0][0]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bn4g_branch2c (BatchNorm)       (None, None, None, 1 4096        res4g_branch2c[0][0]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add_13 (Add)                    (None, None, None, 1 0           bn4g_branch2c[0][0]</a:t>
            </a:r>
          </a:p>
          <a:p>
            <a:r>
              <a:rPr lang="ko-KR" altLang="en-US" sz="1000"/>
              <a:t>                                                                 res4f_out[0][0]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res4g_out (Activation)          (None, None, None, 1 0           add_13[0][0]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res4h_branch2a (Conv2D)         (None, None, None, 2 262400      res4g_out[0][0]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bn4h_branch2a (BatchNorm)       (None, None, None, 2 1024        res4h_branch2a[0][0]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activation_29 (Activation)      (None, None, None, 2 0           bn4h_branch2a[0][0]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res4h_branch2b (Conv2D)         (None, None, None, 2 590080      activation_29[0][0]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bn4h_branch2b (BatchNorm)       (None, None, None, 2 1024        res4h_branch2b[0][0]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activation_30 (Activation)      (None, None, None, 2 0           bn4h_branch2b[0][0]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res4h_branch2c (Conv2D)         (None, None, None, 1 263168      activation_30[0][0]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bn4h_branch2c (BatchNorm)       (None, None, None, 1 4096        res4h_branch2c[0][0]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add_14 (Add)                    (None, None, None, 1 0           bn4h_branch2c[0][0]</a:t>
            </a:r>
          </a:p>
          <a:p>
            <a:r>
              <a:rPr lang="ko-KR" altLang="en-US" sz="1000"/>
              <a:t>                                                                 res4g_out[0][0]</a:t>
            </a:r>
          </a:p>
        </p:txBody>
      </p:sp>
    </p:spTree>
    <p:extLst>
      <p:ext uri="{BB962C8B-B14F-4D97-AF65-F5344CB8AC3E}">
        <p14:creationId xmlns:p14="http://schemas.microsoft.com/office/powerpoint/2010/main" val="37256222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1586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err="1"/>
              <a:t>model.py</a:t>
            </a:r>
            <a:endParaRPr lang="ko-KR" altLang="en-US" sz="2800" b="1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406918" y="1194994"/>
            <a:ext cx="2043879" cy="322077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>
                <a:latin typeface="HY견고딕" panose="02030600000101010101" pitchFamily="18" charset="-127"/>
                <a:ea typeface="HY견고딕" panose="02030600000101010101" pitchFamily="18" charset="-127"/>
              </a:rPr>
              <a:t>model summary</a:t>
            </a:r>
            <a:endParaRPr lang="ko-KR" altLang="en-US"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798668" y="1004034"/>
            <a:ext cx="7130524" cy="65556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res4h_out (Activation)          (None, None, None, 1 0           add_14[0][0]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res4i_branch2a (Conv2D)         (None, None, None, 2 262400      res4h_out[0][0]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bn4i_branch2a (BatchNorm)       (None, None, None, 2 1024        res4i_branch2a[0][0]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activation_31 (Activation)      (None, None, None, 2 0           bn4i_branch2a[0][0]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res4i_branch2b (Conv2D)         (None, None, None, 2 590080      activation_31[0][0]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bn4i_branch2b (BatchNorm)       (None, None, None, 2 1024        res4i_branch2b[0][0]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activation_32 (Activation)      (None, None, None, 2 0           bn4i_branch2b[0][0]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res4i_branch2c (Conv2D)         (None, None, None, 1 263168      activation_32[0][0]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bn4i_branch2c (BatchNorm)       (None, None, None, 1 4096        res4i_branch2c[0][0]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add_15 (Add)                    (None, None, None, 1 0           bn4i_branch2c[0][0]</a:t>
            </a:r>
          </a:p>
          <a:p>
            <a:r>
              <a:rPr lang="ko-KR" altLang="en-US" sz="1000"/>
              <a:t>                                                                 res4h_out[0][0]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res4i_out (Activation)          (None, None, None, 1 0           add_15[0][0]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res4j_branch2a (Conv2D)         (None, None, None, 2 262400      res4i_out[0][0]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bn4j_branch2a (BatchNorm)       (None, None, None, 2 1024        res4j_branch2a[0][0]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activation_33 (Activation)      (None, None, None, 2 0           bn4j_branch2a[0][0]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res4j_branch2b (Conv2D)         (None, None, None, 2 590080      activation_33[0][0]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bn4j_branch2b (BatchNorm)       (None, None, None, 2 1024        res4j_branch2b[0][0]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activation_34 (Activation)      (None, None, None, 2 0           bn4j_branch2b[0][0]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res4j_branch2c (Conv2D)         (None, None, None, 1 263168      activation_34[0][0]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bn4j_branch2c (BatchNorm)       (None, None, None, 1 4096        res4j_branch2c[0][0]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add_16 (Add)                    (None, None, None, 1 0           bn4j_branch2c[0][0]</a:t>
            </a:r>
          </a:p>
          <a:p>
            <a:r>
              <a:rPr lang="ko-KR" altLang="en-US" sz="1000"/>
              <a:t>                                                                 res4i_out[0][0]</a:t>
            </a:r>
          </a:p>
        </p:txBody>
      </p:sp>
    </p:spTree>
    <p:extLst>
      <p:ext uri="{BB962C8B-B14F-4D97-AF65-F5344CB8AC3E}">
        <p14:creationId xmlns:p14="http://schemas.microsoft.com/office/powerpoint/2010/main" val="27313014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1586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err="1"/>
              <a:t>model.py</a:t>
            </a:r>
            <a:endParaRPr lang="ko-KR" altLang="en-US" sz="2800" b="1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406918" y="1194994"/>
            <a:ext cx="2043879" cy="322077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>
                <a:latin typeface="HY견고딕" panose="02030600000101010101" pitchFamily="18" charset="-127"/>
                <a:ea typeface="HY견고딕" panose="02030600000101010101" pitchFamily="18" charset="-127"/>
              </a:rPr>
              <a:t>model summary</a:t>
            </a:r>
            <a:endParaRPr lang="ko-KR" altLang="en-US"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669459" y="1008910"/>
            <a:ext cx="7385050" cy="65556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res4j_out (Activation)          (None, None, None, 1 0           add_16[0][0]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res4k_branch2a (Conv2D)         (None, None, None, 2 262400      res4j_out[0][0]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bn4k_branch2a (BatchNorm)       (None, None, None, 2 1024        res4k_branch2a[0][0]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activation_35 (Activation)      (None, None, None, 2 0           bn4k_branch2a[0][0]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res4k_branch2b (Conv2D)         (None, None, None, 2 590080      activation_35[0][0]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bn4k_branch2b (BatchNorm)       (None, None, None, 2 1024        res4k_branch2b[0][0]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activation_36 (Activation)      (None, None, None, 2 0           bn4k_branch2b[0][0]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res4k_branch2c (Conv2D)         (None, None, None, 1 263168      activation_36[0][0]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bn4k_branch2c (BatchNorm)       (None, None, None, 1 4096        res4k_branch2c[0][0]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add_17 (Add)                    (None, None, None, 1 0           bn4k_branch2c[0][0]</a:t>
            </a:r>
          </a:p>
          <a:p>
            <a:r>
              <a:rPr lang="ko-KR" altLang="en-US" sz="1000"/>
              <a:t>                                                                 res4j_out[0][0]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res4k_out (Activation)          (None, None, None, 1 0           add_17[0][0]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res4l_branch2a (Conv2D)         (None, None, None, 2 262400      res4k_out[0][0]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bn4l_branch2a (BatchNorm)       (None, None, None, 2 1024        res4l_branch2a[0][0]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activation_37 (Activation)      (None, None, None, 2 0           bn4l_branch2a[0][0]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res4l_branch2b (Conv2D)         (None, None, None, 2 590080      activation_37[0][0]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bn4l_branch2b (BatchNorm)       (None, None, None, 2 1024        res4l_branch2b[0][0]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activation_38 (Activation)      (None, None, None, 2 0           bn4l_branch2b[0][0]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res4l_branch2c (Conv2D)         (None, None, None, 1 263168      activation_38[0][0]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bn4l_branch2c (BatchNorm)       (None, None, None, 1 4096        res4l_branch2c[0][0]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add_18 (Add)                    (None, None, None, 1 0           bn4l_branch2c[0][0]</a:t>
            </a:r>
          </a:p>
          <a:p>
            <a:r>
              <a:rPr lang="ko-KR" altLang="en-US" sz="1000"/>
              <a:t>                                                                 res4k_out[0][0]</a:t>
            </a:r>
          </a:p>
        </p:txBody>
      </p:sp>
    </p:spTree>
    <p:extLst>
      <p:ext uri="{BB962C8B-B14F-4D97-AF65-F5344CB8AC3E}">
        <p14:creationId xmlns:p14="http://schemas.microsoft.com/office/powerpoint/2010/main" val="343735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1586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err="1"/>
              <a:t>model.py</a:t>
            </a:r>
            <a:endParaRPr lang="ko-KR" altLang="en-US" sz="2800" b="1" dirty="0"/>
          </a:p>
        </p:txBody>
      </p:sp>
      <p:sp>
        <p:nvSpPr>
          <p:cNvPr id="9" name="직사각형 8"/>
          <p:cNvSpPr/>
          <p:nvPr/>
        </p:nvSpPr>
        <p:spPr>
          <a:xfrm>
            <a:off x="347282" y="1294356"/>
            <a:ext cx="9005439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400">
                <a:solidFill>
                  <a:srgbClr val="268BD2"/>
                </a:solidFill>
                <a:latin typeface="Consolas" panose="020B0609020204030204" pitchFamily="49" charset="0"/>
              </a:rPr>
              <a:t>P5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4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400">
                <a:solidFill>
                  <a:srgbClr val="CB4B16"/>
                </a:solidFill>
                <a:latin typeface="Consolas" panose="020B0609020204030204" pitchFamily="49" charset="0"/>
              </a:rPr>
              <a:t>KL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>
                <a:solidFill>
                  <a:srgbClr val="CB4B16"/>
                </a:solidFill>
                <a:latin typeface="Consolas" panose="020B0609020204030204" pitchFamily="49" charset="0"/>
              </a:rPr>
              <a:t>Conv2D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(config.</a:t>
            </a:r>
            <a:r>
              <a:rPr lang="en-US" altLang="ko-KR" sz="1400">
                <a:solidFill>
                  <a:srgbClr val="CB4B16"/>
                </a:solidFill>
                <a:latin typeface="Consolas" panose="020B0609020204030204" pitchFamily="49" charset="0"/>
              </a:rPr>
              <a:t>TOP_DOWN_PYRAMID_SIZE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, (</a:t>
            </a:r>
            <a:r>
              <a:rPr lang="en-US" altLang="ko-KR" sz="1400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400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), name</a:t>
            </a:r>
            <a:r>
              <a:rPr lang="en-US" altLang="ko-KR" sz="14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>
                <a:solidFill>
                  <a:srgbClr val="2AA198"/>
                </a:solidFill>
                <a:latin typeface="Consolas" panose="020B0609020204030204" pitchFamily="49" charset="0"/>
              </a:rPr>
              <a:t>'fpn_c5p5'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)(</a:t>
            </a:r>
            <a:r>
              <a:rPr lang="en-US" altLang="ko-KR" sz="1400">
                <a:solidFill>
                  <a:srgbClr val="268BD2"/>
                </a:solidFill>
                <a:latin typeface="Consolas" panose="020B0609020204030204" pitchFamily="49" charset="0"/>
              </a:rPr>
              <a:t>C5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400">
                <a:solidFill>
                  <a:srgbClr val="268BD2"/>
                </a:solidFill>
                <a:latin typeface="Consolas" panose="020B0609020204030204" pitchFamily="49" charset="0"/>
              </a:rPr>
              <a:t>P4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4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400">
                <a:solidFill>
                  <a:srgbClr val="CB4B16"/>
                </a:solidFill>
                <a:latin typeface="Consolas" panose="020B0609020204030204" pitchFamily="49" charset="0"/>
              </a:rPr>
              <a:t>KL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>
                <a:solidFill>
                  <a:srgbClr val="CB4B16"/>
                </a:solidFill>
                <a:latin typeface="Consolas" panose="020B0609020204030204" pitchFamily="49" charset="0"/>
              </a:rPr>
              <a:t>Add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(name</a:t>
            </a:r>
            <a:r>
              <a:rPr lang="en-US" altLang="ko-KR" sz="14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>
                <a:solidFill>
                  <a:srgbClr val="2AA198"/>
                </a:solidFill>
                <a:latin typeface="Consolas" panose="020B0609020204030204" pitchFamily="49" charset="0"/>
              </a:rPr>
              <a:t>"fpn_p4add"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)([</a:t>
            </a:r>
          </a:p>
          <a:p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      </a:t>
            </a:r>
            <a:r>
              <a:rPr lang="en-US" altLang="ko-KR" sz="1400">
                <a:solidFill>
                  <a:srgbClr val="CB4B16"/>
                </a:solidFill>
                <a:latin typeface="Consolas" panose="020B0609020204030204" pitchFamily="49" charset="0"/>
              </a:rPr>
              <a:t>KL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>
                <a:solidFill>
                  <a:srgbClr val="CB4B16"/>
                </a:solidFill>
                <a:latin typeface="Consolas" panose="020B0609020204030204" pitchFamily="49" charset="0"/>
              </a:rPr>
              <a:t>UpSampling2D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(size</a:t>
            </a:r>
            <a:r>
              <a:rPr lang="en-US" altLang="ko-KR" sz="14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>
                <a:solidFill>
                  <a:srgbClr val="D33682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400">
                <a:solidFill>
                  <a:srgbClr val="D33682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), name</a:t>
            </a:r>
            <a:r>
              <a:rPr lang="en-US" altLang="ko-KR" sz="14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>
                <a:solidFill>
                  <a:srgbClr val="2AA198"/>
                </a:solidFill>
                <a:latin typeface="Consolas" panose="020B0609020204030204" pitchFamily="49" charset="0"/>
              </a:rPr>
              <a:t>"fpn_p5upsampled"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)(</a:t>
            </a:r>
            <a:r>
              <a:rPr lang="en-US" altLang="ko-KR" sz="1400">
                <a:solidFill>
                  <a:srgbClr val="268BD2"/>
                </a:solidFill>
                <a:latin typeface="Consolas" panose="020B0609020204030204" pitchFamily="49" charset="0"/>
              </a:rPr>
              <a:t>P5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),</a:t>
            </a:r>
          </a:p>
          <a:p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      </a:t>
            </a:r>
            <a:r>
              <a:rPr lang="en-US" altLang="ko-KR" sz="1400">
                <a:solidFill>
                  <a:srgbClr val="CB4B16"/>
                </a:solidFill>
                <a:latin typeface="Consolas" panose="020B0609020204030204" pitchFamily="49" charset="0"/>
              </a:rPr>
              <a:t>KL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>
                <a:solidFill>
                  <a:srgbClr val="CB4B16"/>
                </a:solidFill>
                <a:latin typeface="Consolas" panose="020B0609020204030204" pitchFamily="49" charset="0"/>
              </a:rPr>
              <a:t>Conv2D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(config.</a:t>
            </a:r>
            <a:r>
              <a:rPr lang="en-US" altLang="ko-KR" sz="1400">
                <a:solidFill>
                  <a:srgbClr val="CB4B16"/>
                </a:solidFill>
                <a:latin typeface="Consolas" panose="020B0609020204030204" pitchFamily="49" charset="0"/>
              </a:rPr>
              <a:t>TOP_DOWN_PYRAMID_SIZE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, (</a:t>
            </a:r>
            <a:r>
              <a:rPr lang="en-US" altLang="ko-KR" sz="1400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400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), name</a:t>
            </a:r>
            <a:r>
              <a:rPr lang="en-US" altLang="ko-KR" sz="14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>
                <a:solidFill>
                  <a:srgbClr val="2AA198"/>
                </a:solidFill>
                <a:latin typeface="Consolas" panose="020B0609020204030204" pitchFamily="49" charset="0"/>
              </a:rPr>
              <a:t>'fpn_c4p4'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)(</a:t>
            </a:r>
            <a:r>
              <a:rPr lang="en-US" altLang="ko-KR" sz="1400">
                <a:solidFill>
                  <a:srgbClr val="268BD2"/>
                </a:solidFill>
                <a:latin typeface="Consolas" panose="020B0609020204030204" pitchFamily="49" charset="0"/>
              </a:rPr>
              <a:t>C4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)])</a:t>
            </a:r>
          </a:p>
          <a:p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400">
                <a:solidFill>
                  <a:srgbClr val="268BD2"/>
                </a:solidFill>
                <a:latin typeface="Consolas" panose="020B0609020204030204" pitchFamily="49" charset="0"/>
              </a:rPr>
              <a:t>P3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4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400">
                <a:solidFill>
                  <a:srgbClr val="CB4B16"/>
                </a:solidFill>
                <a:latin typeface="Consolas" panose="020B0609020204030204" pitchFamily="49" charset="0"/>
              </a:rPr>
              <a:t>KL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>
                <a:solidFill>
                  <a:srgbClr val="CB4B16"/>
                </a:solidFill>
                <a:latin typeface="Consolas" panose="020B0609020204030204" pitchFamily="49" charset="0"/>
              </a:rPr>
              <a:t>Add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(name</a:t>
            </a:r>
            <a:r>
              <a:rPr lang="en-US" altLang="ko-KR" sz="14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>
                <a:solidFill>
                  <a:srgbClr val="2AA198"/>
                </a:solidFill>
                <a:latin typeface="Consolas" panose="020B0609020204030204" pitchFamily="49" charset="0"/>
              </a:rPr>
              <a:t>"fpn_p3add"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)([</a:t>
            </a:r>
          </a:p>
          <a:p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      </a:t>
            </a:r>
            <a:r>
              <a:rPr lang="en-US" altLang="ko-KR" sz="1400">
                <a:solidFill>
                  <a:srgbClr val="CB4B16"/>
                </a:solidFill>
                <a:latin typeface="Consolas" panose="020B0609020204030204" pitchFamily="49" charset="0"/>
              </a:rPr>
              <a:t>KL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>
                <a:solidFill>
                  <a:srgbClr val="CB4B16"/>
                </a:solidFill>
                <a:latin typeface="Consolas" panose="020B0609020204030204" pitchFamily="49" charset="0"/>
              </a:rPr>
              <a:t>UpSampling2D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(size</a:t>
            </a:r>
            <a:r>
              <a:rPr lang="en-US" altLang="ko-KR" sz="14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>
                <a:solidFill>
                  <a:srgbClr val="D33682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400">
                <a:solidFill>
                  <a:srgbClr val="D33682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), name</a:t>
            </a:r>
            <a:r>
              <a:rPr lang="en-US" altLang="ko-KR" sz="14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>
                <a:solidFill>
                  <a:srgbClr val="2AA198"/>
                </a:solidFill>
                <a:latin typeface="Consolas" panose="020B0609020204030204" pitchFamily="49" charset="0"/>
              </a:rPr>
              <a:t>"fpn_p4upsampled"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)(</a:t>
            </a:r>
            <a:r>
              <a:rPr lang="en-US" altLang="ko-KR" sz="1400">
                <a:solidFill>
                  <a:srgbClr val="268BD2"/>
                </a:solidFill>
                <a:latin typeface="Consolas" panose="020B0609020204030204" pitchFamily="49" charset="0"/>
              </a:rPr>
              <a:t>P4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),</a:t>
            </a:r>
          </a:p>
          <a:p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      </a:t>
            </a:r>
            <a:r>
              <a:rPr lang="en-US" altLang="ko-KR" sz="1400">
                <a:solidFill>
                  <a:srgbClr val="CB4B16"/>
                </a:solidFill>
                <a:latin typeface="Consolas" panose="020B0609020204030204" pitchFamily="49" charset="0"/>
              </a:rPr>
              <a:t>KL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>
                <a:solidFill>
                  <a:srgbClr val="CB4B16"/>
                </a:solidFill>
                <a:latin typeface="Consolas" panose="020B0609020204030204" pitchFamily="49" charset="0"/>
              </a:rPr>
              <a:t>Conv2D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(config.</a:t>
            </a:r>
            <a:r>
              <a:rPr lang="en-US" altLang="ko-KR" sz="1400">
                <a:solidFill>
                  <a:srgbClr val="CB4B16"/>
                </a:solidFill>
                <a:latin typeface="Consolas" panose="020B0609020204030204" pitchFamily="49" charset="0"/>
              </a:rPr>
              <a:t>TOP_DOWN_PYRAMID_SIZE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, (</a:t>
            </a:r>
            <a:r>
              <a:rPr lang="en-US" altLang="ko-KR" sz="1400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400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), name</a:t>
            </a:r>
            <a:r>
              <a:rPr lang="en-US" altLang="ko-KR" sz="14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>
                <a:solidFill>
                  <a:srgbClr val="2AA198"/>
                </a:solidFill>
                <a:latin typeface="Consolas" panose="020B0609020204030204" pitchFamily="49" charset="0"/>
              </a:rPr>
              <a:t>'fpn_c3p3'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)(</a:t>
            </a:r>
            <a:r>
              <a:rPr lang="en-US" altLang="ko-KR" sz="1400">
                <a:solidFill>
                  <a:srgbClr val="268BD2"/>
                </a:solidFill>
                <a:latin typeface="Consolas" panose="020B0609020204030204" pitchFamily="49" charset="0"/>
              </a:rPr>
              <a:t>C3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)])</a:t>
            </a:r>
          </a:p>
          <a:p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400">
                <a:solidFill>
                  <a:srgbClr val="268BD2"/>
                </a:solidFill>
                <a:latin typeface="Consolas" panose="020B0609020204030204" pitchFamily="49" charset="0"/>
              </a:rPr>
              <a:t>P2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4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400">
                <a:solidFill>
                  <a:srgbClr val="CB4B16"/>
                </a:solidFill>
                <a:latin typeface="Consolas" panose="020B0609020204030204" pitchFamily="49" charset="0"/>
              </a:rPr>
              <a:t>KL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>
                <a:solidFill>
                  <a:srgbClr val="CB4B16"/>
                </a:solidFill>
                <a:latin typeface="Consolas" panose="020B0609020204030204" pitchFamily="49" charset="0"/>
              </a:rPr>
              <a:t>Add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(name</a:t>
            </a:r>
            <a:r>
              <a:rPr lang="en-US" altLang="ko-KR" sz="14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>
                <a:solidFill>
                  <a:srgbClr val="2AA198"/>
                </a:solidFill>
                <a:latin typeface="Consolas" panose="020B0609020204030204" pitchFamily="49" charset="0"/>
              </a:rPr>
              <a:t>"fpn_p2add"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)([</a:t>
            </a:r>
          </a:p>
          <a:p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      </a:t>
            </a:r>
            <a:r>
              <a:rPr lang="en-US" altLang="ko-KR" sz="1400">
                <a:solidFill>
                  <a:srgbClr val="CB4B16"/>
                </a:solidFill>
                <a:latin typeface="Consolas" panose="020B0609020204030204" pitchFamily="49" charset="0"/>
              </a:rPr>
              <a:t>KL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>
                <a:solidFill>
                  <a:srgbClr val="CB4B16"/>
                </a:solidFill>
                <a:latin typeface="Consolas" panose="020B0609020204030204" pitchFamily="49" charset="0"/>
              </a:rPr>
              <a:t>UpSampling2D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(size</a:t>
            </a:r>
            <a:r>
              <a:rPr lang="en-US" altLang="ko-KR" sz="14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>
                <a:solidFill>
                  <a:srgbClr val="D33682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400">
                <a:solidFill>
                  <a:srgbClr val="D33682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), name</a:t>
            </a:r>
            <a:r>
              <a:rPr lang="en-US" altLang="ko-KR" sz="14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>
                <a:solidFill>
                  <a:srgbClr val="2AA198"/>
                </a:solidFill>
                <a:latin typeface="Consolas" panose="020B0609020204030204" pitchFamily="49" charset="0"/>
              </a:rPr>
              <a:t>"fpn_p3upsampled"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)(</a:t>
            </a:r>
            <a:r>
              <a:rPr lang="en-US" altLang="ko-KR" sz="1400">
                <a:solidFill>
                  <a:srgbClr val="268BD2"/>
                </a:solidFill>
                <a:latin typeface="Consolas" panose="020B0609020204030204" pitchFamily="49" charset="0"/>
              </a:rPr>
              <a:t>P3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),</a:t>
            </a:r>
          </a:p>
          <a:p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      </a:t>
            </a:r>
            <a:r>
              <a:rPr lang="en-US" altLang="ko-KR" sz="1400">
                <a:solidFill>
                  <a:srgbClr val="CB4B16"/>
                </a:solidFill>
                <a:latin typeface="Consolas" panose="020B0609020204030204" pitchFamily="49" charset="0"/>
              </a:rPr>
              <a:t>KL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>
                <a:solidFill>
                  <a:srgbClr val="CB4B16"/>
                </a:solidFill>
                <a:latin typeface="Consolas" panose="020B0609020204030204" pitchFamily="49" charset="0"/>
              </a:rPr>
              <a:t>Conv2D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(config.</a:t>
            </a:r>
            <a:r>
              <a:rPr lang="en-US" altLang="ko-KR" sz="1400">
                <a:solidFill>
                  <a:srgbClr val="CB4B16"/>
                </a:solidFill>
                <a:latin typeface="Consolas" panose="020B0609020204030204" pitchFamily="49" charset="0"/>
              </a:rPr>
              <a:t>TOP_DOWN_PYRAMID_SIZE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, (</a:t>
            </a:r>
            <a:r>
              <a:rPr lang="en-US" altLang="ko-KR" sz="1400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400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), name</a:t>
            </a:r>
            <a:r>
              <a:rPr lang="en-US" altLang="ko-KR" sz="14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>
                <a:solidFill>
                  <a:srgbClr val="2AA198"/>
                </a:solidFill>
                <a:latin typeface="Consolas" panose="020B0609020204030204" pitchFamily="49" charset="0"/>
              </a:rPr>
              <a:t>'fpn_c2p2'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)(</a:t>
            </a:r>
            <a:r>
              <a:rPr lang="en-US" altLang="ko-KR" sz="1400">
                <a:solidFill>
                  <a:srgbClr val="268BD2"/>
                </a:solidFill>
                <a:latin typeface="Consolas" panose="020B0609020204030204" pitchFamily="49" charset="0"/>
              </a:rPr>
              <a:t>C2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)])</a:t>
            </a:r>
            <a:endParaRPr lang="en-US" altLang="ko-KR" sz="1400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486742" y="3690212"/>
            <a:ext cx="9889711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i="1">
                <a:solidFill>
                  <a:srgbClr val="657B83"/>
                </a:solidFill>
                <a:latin typeface="Consolas" panose="020B0609020204030204" pitchFamily="49" charset="0"/>
              </a:rPr>
              <a:t># Attach 3x3 conv to all P layers to get the final feature maps.</a:t>
            </a:r>
            <a:endParaRPr lang="en-US" altLang="ko-KR" sz="14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rgbClr val="268BD2"/>
                </a:solidFill>
                <a:latin typeface="Consolas" panose="020B0609020204030204" pitchFamily="49" charset="0"/>
              </a:rPr>
              <a:t>P2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4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400">
                <a:solidFill>
                  <a:srgbClr val="CB4B16"/>
                </a:solidFill>
                <a:latin typeface="Consolas" panose="020B0609020204030204" pitchFamily="49" charset="0"/>
              </a:rPr>
              <a:t>KL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>
                <a:solidFill>
                  <a:srgbClr val="CB4B16"/>
                </a:solidFill>
                <a:latin typeface="Consolas" panose="020B0609020204030204" pitchFamily="49" charset="0"/>
              </a:rPr>
              <a:t>Conv2D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(config.</a:t>
            </a:r>
            <a:r>
              <a:rPr lang="en-US" altLang="ko-KR" sz="1400">
                <a:solidFill>
                  <a:srgbClr val="CB4B16"/>
                </a:solidFill>
                <a:latin typeface="Consolas" panose="020B0609020204030204" pitchFamily="49" charset="0"/>
              </a:rPr>
              <a:t>TOP_DOWN_PYRAMID_SIZE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, (</a:t>
            </a:r>
            <a:r>
              <a:rPr lang="en-US" altLang="ko-KR" sz="1400">
                <a:solidFill>
                  <a:srgbClr val="D33682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400">
                <a:solidFill>
                  <a:srgbClr val="D33682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), padding</a:t>
            </a:r>
            <a:r>
              <a:rPr lang="en-US" altLang="ko-KR" sz="14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>
                <a:solidFill>
                  <a:srgbClr val="2AA198"/>
                </a:solidFill>
                <a:latin typeface="Consolas" panose="020B0609020204030204" pitchFamily="49" charset="0"/>
              </a:rPr>
              <a:t>"SAME"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, name</a:t>
            </a:r>
            <a:r>
              <a:rPr lang="en-US" altLang="ko-KR" sz="14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>
                <a:solidFill>
                  <a:srgbClr val="2AA198"/>
                </a:solidFill>
                <a:latin typeface="Consolas" panose="020B0609020204030204" pitchFamily="49" charset="0"/>
              </a:rPr>
              <a:t>"fpn_p2"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)(</a:t>
            </a:r>
            <a:r>
              <a:rPr lang="en-US" altLang="ko-KR" sz="1400">
                <a:solidFill>
                  <a:srgbClr val="268BD2"/>
                </a:solidFill>
                <a:latin typeface="Consolas" panose="020B0609020204030204" pitchFamily="49" charset="0"/>
              </a:rPr>
              <a:t>P2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>
                <a:solidFill>
                  <a:srgbClr val="268BD2"/>
                </a:solidFill>
                <a:latin typeface="Consolas" panose="020B0609020204030204" pitchFamily="49" charset="0"/>
              </a:rPr>
              <a:t>P3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4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400">
                <a:solidFill>
                  <a:srgbClr val="CB4B16"/>
                </a:solidFill>
                <a:latin typeface="Consolas" panose="020B0609020204030204" pitchFamily="49" charset="0"/>
              </a:rPr>
              <a:t>KL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>
                <a:solidFill>
                  <a:srgbClr val="CB4B16"/>
                </a:solidFill>
                <a:latin typeface="Consolas" panose="020B0609020204030204" pitchFamily="49" charset="0"/>
              </a:rPr>
              <a:t>Conv2D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(config.</a:t>
            </a:r>
            <a:r>
              <a:rPr lang="en-US" altLang="ko-KR" sz="1400">
                <a:solidFill>
                  <a:srgbClr val="CB4B16"/>
                </a:solidFill>
                <a:latin typeface="Consolas" panose="020B0609020204030204" pitchFamily="49" charset="0"/>
              </a:rPr>
              <a:t>TOP_DOWN_PYRAMID_SIZE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, (</a:t>
            </a:r>
            <a:r>
              <a:rPr lang="en-US" altLang="ko-KR" sz="1400">
                <a:solidFill>
                  <a:srgbClr val="D33682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400">
                <a:solidFill>
                  <a:srgbClr val="D33682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), padding</a:t>
            </a:r>
            <a:r>
              <a:rPr lang="en-US" altLang="ko-KR" sz="14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>
                <a:solidFill>
                  <a:srgbClr val="2AA198"/>
                </a:solidFill>
                <a:latin typeface="Consolas" panose="020B0609020204030204" pitchFamily="49" charset="0"/>
              </a:rPr>
              <a:t>"SAME"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, name</a:t>
            </a:r>
            <a:r>
              <a:rPr lang="en-US" altLang="ko-KR" sz="14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>
                <a:solidFill>
                  <a:srgbClr val="2AA198"/>
                </a:solidFill>
                <a:latin typeface="Consolas" panose="020B0609020204030204" pitchFamily="49" charset="0"/>
              </a:rPr>
              <a:t>"fpn_p3"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)(</a:t>
            </a:r>
            <a:r>
              <a:rPr lang="en-US" altLang="ko-KR" sz="1400">
                <a:solidFill>
                  <a:srgbClr val="268BD2"/>
                </a:solidFill>
                <a:latin typeface="Consolas" panose="020B0609020204030204" pitchFamily="49" charset="0"/>
              </a:rPr>
              <a:t>P3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>
                <a:solidFill>
                  <a:srgbClr val="268BD2"/>
                </a:solidFill>
                <a:latin typeface="Consolas" panose="020B0609020204030204" pitchFamily="49" charset="0"/>
              </a:rPr>
              <a:t>P4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4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400">
                <a:solidFill>
                  <a:srgbClr val="CB4B16"/>
                </a:solidFill>
                <a:latin typeface="Consolas" panose="020B0609020204030204" pitchFamily="49" charset="0"/>
              </a:rPr>
              <a:t>KL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>
                <a:solidFill>
                  <a:srgbClr val="CB4B16"/>
                </a:solidFill>
                <a:latin typeface="Consolas" panose="020B0609020204030204" pitchFamily="49" charset="0"/>
              </a:rPr>
              <a:t>Conv2D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(config.</a:t>
            </a:r>
            <a:r>
              <a:rPr lang="en-US" altLang="ko-KR" sz="1400">
                <a:solidFill>
                  <a:srgbClr val="CB4B16"/>
                </a:solidFill>
                <a:latin typeface="Consolas" panose="020B0609020204030204" pitchFamily="49" charset="0"/>
              </a:rPr>
              <a:t>TOP_DOWN_PYRAMID_SIZE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, (</a:t>
            </a:r>
            <a:r>
              <a:rPr lang="en-US" altLang="ko-KR" sz="1400">
                <a:solidFill>
                  <a:srgbClr val="D33682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400">
                <a:solidFill>
                  <a:srgbClr val="D33682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), padding</a:t>
            </a:r>
            <a:r>
              <a:rPr lang="en-US" altLang="ko-KR" sz="14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>
                <a:solidFill>
                  <a:srgbClr val="2AA198"/>
                </a:solidFill>
                <a:latin typeface="Consolas" panose="020B0609020204030204" pitchFamily="49" charset="0"/>
              </a:rPr>
              <a:t>"SAME"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, name</a:t>
            </a:r>
            <a:r>
              <a:rPr lang="en-US" altLang="ko-KR" sz="14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>
                <a:solidFill>
                  <a:srgbClr val="2AA198"/>
                </a:solidFill>
                <a:latin typeface="Consolas" panose="020B0609020204030204" pitchFamily="49" charset="0"/>
              </a:rPr>
              <a:t>"fpn_p4"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)(</a:t>
            </a:r>
            <a:r>
              <a:rPr lang="en-US" altLang="ko-KR" sz="1400">
                <a:solidFill>
                  <a:srgbClr val="268BD2"/>
                </a:solidFill>
                <a:latin typeface="Consolas" panose="020B0609020204030204" pitchFamily="49" charset="0"/>
              </a:rPr>
              <a:t>P4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>
                <a:solidFill>
                  <a:srgbClr val="268BD2"/>
                </a:solidFill>
                <a:latin typeface="Consolas" panose="020B0609020204030204" pitchFamily="49" charset="0"/>
              </a:rPr>
              <a:t>P5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4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400">
                <a:solidFill>
                  <a:srgbClr val="CB4B16"/>
                </a:solidFill>
                <a:latin typeface="Consolas" panose="020B0609020204030204" pitchFamily="49" charset="0"/>
              </a:rPr>
              <a:t>KL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>
                <a:solidFill>
                  <a:srgbClr val="CB4B16"/>
                </a:solidFill>
                <a:latin typeface="Consolas" panose="020B0609020204030204" pitchFamily="49" charset="0"/>
              </a:rPr>
              <a:t>Conv2D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(config.</a:t>
            </a:r>
            <a:r>
              <a:rPr lang="en-US" altLang="ko-KR" sz="1400">
                <a:solidFill>
                  <a:srgbClr val="CB4B16"/>
                </a:solidFill>
                <a:latin typeface="Consolas" panose="020B0609020204030204" pitchFamily="49" charset="0"/>
              </a:rPr>
              <a:t>TOP_DOWN_PYRAMID_SIZE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, (</a:t>
            </a:r>
            <a:r>
              <a:rPr lang="en-US" altLang="ko-KR" sz="1400">
                <a:solidFill>
                  <a:srgbClr val="D33682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400">
                <a:solidFill>
                  <a:srgbClr val="D33682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), padding</a:t>
            </a:r>
            <a:r>
              <a:rPr lang="en-US" altLang="ko-KR" sz="14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>
                <a:solidFill>
                  <a:srgbClr val="2AA198"/>
                </a:solidFill>
                <a:latin typeface="Consolas" panose="020B0609020204030204" pitchFamily="49" charset="0"/>
              </a:rPr>
              <a:t>"SAME"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, name</a:t>
            </a:r>
            <a:r>
              <a:rPr lang="en-US" altLang="ko-KR" sz="14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>
                <a:solidFill>
                  <a:srgbClr val="2AA198"/>
                </a:solidFill>
                <a:latin typeface="Consolas" panose="020B0609020204030204" pitchFamily="49" charset="0"/>
              </a:rPr>
              <a:t>"fpn_p5"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)(</a:t>
            </a:r>
            <a:r>
              <a:rPr lang="en-US" altLang="ko-KR" sz="1400">
                <a:solidFill>
                  <a:srgbClr val="268BD2"/>
                </a:solidFill>
                <a:latin typeface="Consolas" panose="020B0609020204030204" pitchFamily="49" charset="0"/>
              </a:rPr>
              <a:t>P5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  <a:endParaRPr lang="en-US" altLang="ko-KR" sz="1400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9" name="직사각형 38"/>
          <p:cNvSpPr/>
          <p:nvPr/>
        </p:nvSpPr>
        <p:spPr>
          <a:xfrm flipV="1">
            <a:off x="347282" y="3592809"/>
            <a:ext cx="9780692" cy="4571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500" dirty="0">
              <a:solidFill>
                <a:schemeClr val="bg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2134682" y="598031"/>
            <a:ext cx="689998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/>
              <a:t># Size of the top-down layers used to build the feature pyramid</a:t>
            </a:r>
          </a:p>
          <a:p>
            <a:r>
              <a:rPr lang="ko-KR" altLang="en-US" sz="1400"/>
              <a:t>    TOP_DOWN_PYRAMID_SIZE = 256</a:t>
            </a:r>
          </a:p>
        </p:txBody>
      </p:sp>
      <p:sp>
        <p:nvSpPr>
          <p:cNvPr id="56" name="직사각형 55"/>
          <p:cNvSpPr/>
          <p:nvPr/>
        </p:nvSpPr>
        <p:spPr>
          <a:xfrm>
            <a:off x="2134682" y="1073395"/>
            <a:ext cx="223189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/>
              <a:t>import keras.layers as KL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5252397" y="5276616"/>
            <a:ext cx="569843" cy="38431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tx1"/>
                </a:solidFill>
              </a:rPr>
              <a:t>P5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1222972" y="5284300"/>
            <a:ext cx="569843" cy="38431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tx1"/>
                </a:solidFill>
              </a:rPr>
              <a:t>C1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2013186" y="5284290"/>
            <a:ext cx="569843" cy="38431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tx1"/>
                </a:solidFill>
              </a:rPr>
              <a:t>C2</a:t>
            </a:r>
          </a:p>
        </p:txBody>
      </p:sp>
      <p:sp>
        <p:nvSpPr>
          <p:cNvPr id="61" name="직사각형 60"/>
          <p:cNvSpPr/>
          <p:nvPr/>
        </p:nvSpPr>
        <p:spPr>
          <a:xfrm>
            <a:off x="2825649" y="5284290"/>
            <a:ext cx="569843" cy="38431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tx1"/>
                </a:solidFill>
              </a:rPr>
              <a:t>C3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3604255" y="5276617"/>
            <a:ext cx="569843" cy="38431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tx1"/>
                </a:solidFill>
              </a:rPr>
              <a:t>C4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4428326" y="5284290"/>
            <a:ext cx="569843" cy="38431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tx1"/>
                </a:solidFill>
              </a:rPr>
              <a:t>C5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pic>
        <p:nvPicPr>
          <p:cNvPr id="65" name="그림 64"/>
          <p:cNvPicPr/>
          <p:nvPr/>
        </p:nvPicPr>
        <p:blipFill>
          <a:blip r:embed="rId2"/>
          <a:stretch/>
        </p:blipFill>
        <p:spPr>
          <a:xfrm>
            <a:off x="87225" y="4888376"/>
            <a:ext cx="918556" cy="1176143"/>
          </a:xfrm>
          <a:prstGeom prst="rect">
            <a:avLst/>
          </a:prstGeom>
          <a:ln>
            <a:noFill/>
          </a:ln>
        </p:spPr>
      </p:pic>
      <p:cxnSp>
        <p:nvCxnSpPr>
          <p:cNvPr id="66" name="직선 연결선 65"/>
          <p:cNvCxnSpPr>
            <a:stCxn id="65" idx="3"/>
            <a:endCxn id="57" idx="1"/>
          </p:cNvCxnSpPr>
          <p:nvPr/>
        </p:nvCxnSpPr>
        <p:spPr>
          <a:xfrm>
            <a:off x="1005781" y="5476448"/>
            <a:ext cx="217191" cy="9"/>
          </a:xfrm>
          <a:prstGeom prst="line">
            <a:avLst/>
          </a:prstGeom>
          <a:ln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66"/>
          <p:cNvCxnSpPr>
            <a:stCxn id="57" idx="3"/>
            <a:endCxn id="60" idx="1"/>
          </p:cNvCxnSpPr>
          <p:nvPr/>
        </p:nvCxnSpPr>
        <p:spPr>
          <a:xfrm flipV="1">
            <a:off x="1792815" y="5476447"/>
            <a:ext cx="220371" cy="10"/>
          </a:xfrm>
          <a:prstGeom prst="line">
            <a:avLst/>
          </a:prstGeom>
          <a:ln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/>
          <p:cNvCxnSpPr>
            <a:stCxn id="60" idx="3"/>
            <a:endCxn id="61" idx="1"/>
          </p:cNvCxnSpPr>
          <p:nvPr/>
        </p:nvCxnSpPr>
        <p:spPr>
          <a:xfrm>
            <a:off x="2583029" y="5476447"/>
            <a:ext cx="242620" cy="0"/>
          </a:xfrm>
          <a:prstGeom prst="line">
            <a:avLst/>
          </a:prstGeom>
          <a:ln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8"/>
          <p:cNvCxnSpPr>
            <a:stCxn id="61" idx="3"/>
            <a:endCxn id="62" idx="1"/>
          </p:cNvCxnSpPr>
          <p:nvPr/>
        </p:nvCxnSpPr>
        <p:spPr>
          <a:xfrm flipV="1">
            <a:off x="3395492" y="5468774"/>
            <a:ext cx="208763" cy="7673"/>
          </a:xfrm>
          <a:prstGeom prst="line">
            <a:avLst/>
          </a:prstGeom>
          <a:ln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 69"/>
          <p:cNvCxnSpPr>
            <a:stCxn id="62" idx="3"/>
            <a:endCxn id="63" idx="1"/>
          </p:cNvCxnSpPr>
          <p:nvPr/>
        </p:nvCxnSpPr>
        <p:spPr>
          <a:xfrm>
            <a:off x="4174098" y="5468774"/>
            <a:ext cx="254228" cy="7673"/>
          </a:xfrm>
          <a:prstGeom prst="line">
            <a:avLst/>
          </a:prstGeom>
          <a:ln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/>
          <p:cNvCxnSpPr>
            <a:stCxn id="63" idx="3"/>
            <a:endCxn id="13" idx="1"/>
          </p:cNvCxnSpPr>
          <p:nvPr/>
        </p:nvCxnSpPr>
        <p:spPr>
          <a:xfrm flipV="1">
            <a:off x="4998169" y="5468773"/>
            <a:ext cx="254228" cy="7674"/>
          </a:xfrm>
          <a:prstGeom prst="line">
            <a:avLst/>
          </a:prstGeom>
          <a:ln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직사각형 71"/>
          <p:cNvSpPr/>
          <p:nvPr/>
        </p:nvSpPr>
        <p:spPr>
          <a:xfrm>
            <a:off x="4830561" y="5693558"/>
            <a:ext cx="77777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1x1 Conv</a:t>
            </a:r>
            <a:endParaRPr lang="ko-KR" altLang="en-US" sz="105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6666802" y="5869012"/>
            <a:ext cx="569843" cy="38431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tx1"/>
                </a:solidFill>
              </a:rPr>
              <a:t>P4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cxnSp>
        <p:nvCxnSpPr>
          <p:cNvPr id="74" name="직선 연결선 73"/>
          <p:cNvCxnSpPr>
            <a:stCxn id="77" idx="6"/>
            <a:endCxn id="73" idx="1"/>
          </p:cNvCxnSpPr>
          <p:nvPr/>
        </p:nvCxnSpPr>
        <p:spPr>
          <a:xfrm flipV="1">
            <a:off x="6405948" y="6061169"/>
            <a:ext cx="260854" cy="3756"/>
          </a:xfrm>
          <a:prstGeom prst="line">
            <a:avLst/>
          </a:prstGeom>
          <a:ln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직사각형 75"/>
          <p:cNvSpPr/>
          <p:nvPr/>
        </p:nvSpPr>
        <p:spPr>
          <a:xfrm>
            <a:off x="5667811" y="5701252"/>
            <a:ext cx="614271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2x2 Up</a:t>
            </a:r>
            <a:endParaRPr lang="ko-KR" altLang="en-US" sz="105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77" name="순서도: 논리합 76"/>
          <p:cNvSpPr/>
          <p:nvPr/>
        </p:nvSpPr>
        <p:spPr>
          <a:xfrm>
            <a:off x="6127653" y="5937885"/>
            <a:ext cx="278295" cy="254080"/>
          </a:xfrm>
          <a:prstGeom prst="flowChartOr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500" dirty="0">
              <a:solidFill>
                <a:schemeClr val="bg1"/>
              </a:solidFill>
            </a:endParaRPr>
          </a:p>
        </p:txBody>
      </p:sp>
      <p:cxnSp>
        <p:nvCxnSpPr>
          <p:cNvPr id="79" name="꺾인 연결선 78"/>
          <p:cNvCxnSpPr>
            <a:stCxn id="62" idx="3"/>
            <a:endCxn id="77" idx="2"/>
          </p:cNvCxnSpPr>
          <p:nvPr/>
        </p:nvCxnSpPr>
        <p:spPr>
          <a:xfrm>
            <a:off x="4174098" y="5468774"/>
            <a:ext cx="1953555" cy="596151"/>
          </a:xfrm>
          <a:prstGeom prst="bentConnector3">
            <a:avLst>
              <a:gd name="adj1" fmla="val 6246"/>
            </a:avLst>
          </a:prstGeom>
          <a:ln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꺾인 연결선 80"/>
          <p:cNvCxnSpPr>
            <a:stCxn id="13" idx="3"/>
            <a:endCxn id="77" idx="0"/>
          </p:cNvCxnSpPr>
          <p:nvPr/>
        </p:nvCxnSpPr>
        <p:spPr>
          <a:xfrm>
            <a:off x="5822240" y="5468773"/>
            <a:ext cx="444561" cy="469112"/>
          </a:xfrm>
          <a:prstGeom prst="bentConnector2">
            <a:avLst/>
          </a:prstGeom>
          <a:ln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순서도: 논리합 95"/>
          <p:cNvSpPr/>
          <p:nvPr/>
        </p:nvSpPr>
        <p:spPr>
          <a:xfrm>
            <a:off x="7389108" y="6378113"/>
            <a:ext cx="278295" cy="254080"/>
          </a:xfrm>
          <a:prstGeom prst="flowChartOr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500" dirty="0">
              <a:solidFill>
                <a:schemeClr val="bg1"/>
              </a:solidFill>
            </a:endParaRPr>
          </a:p>
        </p:txBody>
      </p:sp>
      <p:cxnSp>
        <p:nvCxnSpPr>
          <p:cNvPr id="97" name="꺾인 연결선 96"/>
          <p:cNvCxnSpPr>
            <a:stCxn id="73" idx="3"/>
            <a:endCxn id="96" idx="0"/>
          </p:cNvCxnSpPr>
          <p:nvPr/>
        </p:nvCxnSpPr>
        <p:spPr>
          <a:xfrm>
            <a:off x="7236645" y="6061169"/>
            <a:ext cx="291611" cy="316944"/>
          </a:xfrm>
          <a:prstGeom prst="bentConnector2">
            <a:avLst/>
          </a:prstGeom>
          <a:ln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직사각형 99"/>
          <p:cNvSpPr/>
          <p:nvPr/>
        </p:nvSpPr>
        <p:spPr>
          <a:xfrm>
            <a:off x="7236645" y="5834296"/>
            <a:ext cx="614271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2x2 Up</a:t>
            </a:r>
            <a:endParaRPr lang="ko-KR" altLang="en-US" sz="105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cxnSp>
        <p:nvCxnSpPr>
          <p:cNvPr id="101" name="꺾인 연결선 100"/>
          <p:cNvCxnSpPr>
            <a:stCxn id="61" idx="3"/>
            <a:endCxn id="96" idx="2"/>
          </p:cNvCxnSpPr>
          <p:nvPr/>
        </p:nvCxnSpPr>
        <p:spPr>
          <a:xfrm>
            <a:off x="3395492" y="5476447"/>
            <a:ext cx="3993616" cy="1028706"/>
          </a:xfrm>
          <a:prstGeom prst="bentConnector3">
            <a:avLst>
              <a:gd name="adj1" fmla="val 2465"/>
            </a:avLst>
          </a:prstGeom>
          <a:ln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직사각형 106"/>
          <p:cNvSpPr/>
          <p:nvPr/>
        </p:nvSpPr>
        <p:spPr>
          <a:xfrm>
            <a:off x="7958951" y="6312996"/>
            <a:ext cx="569843" cy="38431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tx1"/>
                </a:solidFill>
              </a:rPr>
              <a:t>P3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cxnSp>
        <p:nvCxnSpPr>
          <p:cNvPr id="108" name="직선 연결선 107"/>
          <p:cNvCxnSpPr>
            <a:stCxn id="96" idx="6"/>
            <a:endCxn id="107" idx="1"/>
          </p:cNvCxnSpPr>
          <p:nvPr/>
        </p:nvCxnSpPr>
        <p:spPr>
          <a:xfrm>
            <a:off x="7667403" y="6505153"/>
            <a:ext cx="291548" cy="0"/>
          </a:xfrm>
          <a:prstGeom prst="line">
            <a:avLst/>
          </a:prstGeom>
          <a:ln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직사각형 110"/>
          <p:cNvSpPr/>
          <p:nvPr/>
        </p:nvSpPr>
        <p:spPr>
          <a:xfrm>
            <a:off x="8562944" y="6277700"/>
            <a:ext cx="614271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2x2 Up</a:t>
            </a:r>
            <a:endParaRPr lang="ko-KR" altLang="en-US" sz="105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12" name="순서도: 논리합 111"/>
          <p:cNvSpPr/>
          <p:nvPr/>
        </p:nvSpPr>
        <p:spPr>
          <a:xfrm>
            <a:off x="8591784" y="6846096"/>
            <a:ext cx="278295" cy="254080"/>
          </a:xfrm>
          <a:prstGeom prst="flowChartOr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500" dirty="0">
              <a:solidFill>
                <a:schemeClr val="bg1"/>
              </a:solidFill>
            </a:endParaRPr>
          </a:p>
        </p:txBody>
      </p:sp>
      <p:cxnSp>
        <p:nvCxnSpPr>
          <p:cNvPr id="138" name="꺾인 연결선 137"/>
          <p:cNvCxnSpPr>
            <a:stCxn id="107" idx="3"/>
            <a:endCxn id="112" idx="0"/>
          </p:cNvCxnSpPr>
          <p:nvPr/>
        </p:nvCxnSpPr>
        <p:spPr>
          <a:xfrm>
            <a:off x="8528794" y="6505153"/>
            <a:ext cx="202138" cy="340943"/>
          </a:xfrm>
          <a:prstGeom prst="bentConnector2">
            <a:avLst/>
          </a:prstGeom>
          <a:ln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꺾인 연결선 140"/>
          <p:cNvCxnSpPr>
            <a:stCxn id="60" idx="3"/>
            <a:endCxn id="112" idx="2"/>
          </p:cNvCxnSpPr>
          <p:nvPr/>
        </p:nvCxnSpPr>
        <p:spPr>
          <a:xfrm>
            <a:off x="2583029" y="5476447"/>
            <a:ext cx="6008755" cy="1496689"/>
          </a:xfrm>
          <a:prstGeom prst="bentConnector3">
            <a:avLst>
              <a:gd name="adj1" fmla="val 1865"/>
            </a:avLst>
          </a:prstGeom>
          <a:ln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직사각형 144"/>
          <p:cNvSpPr/>
          <p:nvPr/>
        </p:nvSpPr>
        <p:spPr>
          <a:xfrm>
            <a:off x="9177215" y="6780979"/>
            <a:ext cx="569843" cy="38431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tx1"/>
                </a:solidFill>
              </a:rPr>
              <a:t>P2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cxnSp>
        <p:nvCxnSpPr>
          <p:cNvPr id="146" name="직선 연결선 145"/>
          <p:cNvCxnSpPr>
            <a:stCxn id="112" idx="6"/>
            <a:endCxn id="145" idx="1"/>
          </p:cNvCxnSpPr>
          <p:nvPr/>
        </p:nvCxnSpPr>
        <p:spPr>
          <a:xfrm>
            <a:off x="8870079" y="6973136"/>
            <a:ext cx="307136" cy="0"/>
          </a:xfrm>
          <a:prstGeom prst="line">
            <a:avLst/>
          </a:prstGeom>
          <a:ln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직사각형 148"/>
          <p:cNvSpPr/>
          <p:nvPr/>
        </p:nvSpPr>
        <p:spPr>
          <a:xfrm>
            <a:off x="4705144" y="6041474"/>
            <a:ext cx="77777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1x1 Conv</a:t>
            </a:r>
            <a:endParaRPr lang="ko-KR" altLang="en-US" sz="105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50" name="직사각형 149"/>
          <p:cNvSpPr/>
          <p:nvPr/>
        </p:nvSpPr>
        <p:spPr>
          <a:xfrm>
            <a:off x="4653820" y="6502914"/>
            <a:ext cx="77777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1x1 Conv</a:t>
            </a:r>
            <a:endParaRPr lang="ko-KR" altLang="en-US" sz="105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51" name="직사각형 150"/>
          <p:cNvSpPr/>
          <p:nvPr/>
        </p:nvSpPr>
        <p:spPr>
          <a:xfrm>
            <a:off x="4679863" y="6766405"/>
            <a:ext cx="77777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1x1 Conv</a:t>
            </a:r>
            <a:endParaRPr lang="ko-KR" altLang="en-US" sz="105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52" name="직사각형 151"/>
          <p:cNvSpPr/>
          <p:nvPr/>
        </p:nvSpPr>
        <p:spPr>
          <a:xfrm>
            <a:off x="9987581" y="5292046"/>
            <a:ext cx="569843" cy="38431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tx1"/>
                </a:solidFill>
              </a:rPr>
              <a:t>P5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153" name="직사각형 152"/>
          <p:cNvSpPr/>
          <p:nvPr/>
        </p:nvSpPr>
        <p:spPr>
          <a:xfrm>
            <a:off x="9987582" y="5869195"/>
            <a:ext cx="569843" cy="38431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tx1"/>
                </a:solidFill>
              </a:rPr>
              <a:t>P4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158" name="직사각형 157"/>
          <p:cNvSpPr/>
          <p:nvPr/>
        </p:nvSpPr>
        <p:spPr>
          <a:xfrm>
            <a:off x="9987636" y="6312321"/>
            <a:ext cx="569843" cy="38431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tx1"/>
                </a:solidFill>
              </a:rPr>
              <a:t>P3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161" name="직사각형 160"/>
          <p:cNvSpPr/>
          <p:nvPr/>
        </p:nvSpPr>
        <p:spPr>
          <a:xfrm>
            <a:off x="9984352" y="6780979"/>
            <a:ext cx="569843" cy="38431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tx1"/>
                </a:solidFill>
              </a:rPr>
              <a:t>P2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cxnSp>
        <p:nvCxnSpPr>
          <p:cNvPr id="162" name="직선 연결선 161"/>
          <p:cNvCxnSpPr>
            <a:stCxn id="145" idx="3"/>
            <a:endCxn id="161" idx="1"/>
          </p:cNvCxnSpPr>
          <p:nvPr/>
        </p:nvCxnSpPr>
        <p:spPr>
          <a:xfrm>
            <a:off x="9747058" y="6973136"/>
            <a:ext cx="237294" cy="0"/>
          </a:xfrm>
          <a:prstGeom prst="line">
            <a:avLst/>
          </a:prstGeom>
          <a:ln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직선 연결선 164"/>
          <p:cNvCxnSpPr>
            <a:stCxn id="107" idx="3"/>
            <a:endCxn id="158" idx="1"/>
          </p:cNvCxnSpPr>
          <p:nvPr/>
        </p:nvCxnSpPr>
        <p:spPr>
          <a:xfrm flipV="1">
            <a:off x="8528794" y="6504478"/>
            <a:ext cx="1458842" cy="675"/>
          </a:xfrm>
          <a:prstGeom prst="line">
            <a:avLst/>
          </a:prstGeom>
          <a:ln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직선 연결선 167"/>
          <p:cNvCxnSpPr>
            <a:stCxn id="73" idx="3"/>
            <a:endCxn id="153" idx="1"/>
          </p:cNvCxnSpPr>
          <p:nvPr/>
        </p:nvCxnSpPr>
        <p:spPr>
          <a:xfrm>
            <a:off x="7236645" y="6061169"/>
            <a:ext cx="2750937" cy="183"/>
          </a:xfrm>
          <a:prstGeom prst="line">
            <a:avLst/>
          </a:prstGeom>
          <a:ln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직선 연결선 171"/>
          <p:cNvCxnSpPr>
            <a:stCxn id="13" idx="3"/>
            <a:endCxn id="152" idx="1"/>
          </p:cNvCxnSpPr>
          <p:nvPr/>
        </p:nvCxnSpPr>
        <p:spPr>
          <a:xfrm>
            <a:off x="5822240" y="5468773"/>
            <a:ext cx="4165341" cy="15430"/>
          </a:xfrm>
          <a:prstGeom prst="line">
            <a:avLst/>
          </a:prstGeom>
          <a:ln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7" name="직사각형 176"/>
          <p:cNvSpPr/>
          <p:nvPr/>
        </p:nvSpPr>
        <p:spPr>
          <a:xfrm>
            <a:off x="7920075" y="5220446"/>
            <a:ext cx="748923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3x3 Conv</a:t>
            </a:r>
            <a:endParaRPr lang="ko-KR" altLang="en-US" sz="105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78" name="직사각형 177"/>
          <p:cNvSpPr/>
          <p:nvPr/>
        </p:nvSpPr>
        <p:spPr>
          <a:xfrm>
            <a:off x="7969209" y="5839697"/>
            <a:ext cx="748923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3x3 Conv</a:t>
            </a:r>
            <a:endParaRPr lang="ko-KR" altLang="en-US" sz="105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79" name="직사각형 178"/>
          <p:cNvSpPr/>
          <p:nvPr/>
        </p:nvSpPr>
        <p:spPr>
          <a:xfrm>
            <a:off x="9104565" y="6238893"/>
            <a:ext cx="748923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3x3 Conv</a:t>
            </a:r>
            <a:endParaRPr lang="ko-KR" altLang="en-US" sz="105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80" name="직사각형 179"/>
          <p:cNvSpPr/>
          <p:nvPr/>
        </p:nvSpPr>
        <p:spPr>
          <a:xfrm>
            <a:off x="9520350" y="6740147"/>
            <a:ext cx="748923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3x3 Conv</a:t>
            </a:r>
            <a:endParaRPr lang="ko-KR" altLang="en-US" sz="105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81" name="직사각형 180"/>
          <p:cNvSpPr/>
          <p:nvPr/>
        </p:nvSpPr>
        <p:spPr>
          <a:xfrm>
            <a:off x="1114376" y="7100176"/>
            <a:ext cx="569843" cy="38431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tx1"/>
                </a:solidFill>
              </a:rPr>
              <a:t>P5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182" name="직사각형 181"/>
          <p:cNvSpPr/>
          <p:nvPr/>
        </p:nvSpPr>
        <p:spPr>
          <a:xfrm>
            <a:off x="2178024" y="7100176"/>
            <a:ext cx="569843" cy="38431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tx1"/>
                </a:solidFill>
              </a:rPr>
              <a:t>P6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cxnSp>
        <p:nvCxnSpPr>
          <p:cNvPr id="183" name="직선 연결선 182"/>
          <p:cNvCxnSpPr>
            <a:stCxn id="181" idx="3"/>
            <a:endCxn id="182" idx="1"/>
          </p:cNvCxnSpPr>
          <p:nvPr/>
        </p:nvCxnSpPr>
        <p:spPr>
          <a:xfrm>
            <a:off x="1684219" y="7292333"/>
            <a:ext cx="493805" cy="0"/>
          </a:xfrm>
          <a:prstGeom prst="line">
            <a:avLst/>
          </a:prstGeom>
          <a:ln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6" name="직사각형 185"/>
          <p:cNvSpPr/>
          <p:nvPr/>
        </p:nvSpPr>
        <p:spPr>
          <a:xfrm>
            <a:off x="1497065" y="7038406"/>
            <a:ext cx="915635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max pooling</a:t>
            </a:r>
            <a:endParaRPr lang="ko-KR" altLang="en-US" sz="105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87" name="직사각형 186"/>
          <p:cNvSpPr/>
          <p:nvPr/>
        </p:nvSpPr>
        <p:spPr>
          <a:xfrm>
            <a:off x="3538347" y="7284167"/>
            <a:ext cx="127150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P6</a:t>
            </a:r>
            <a:r>
              <a:rPr lang="ko-KR" altLang="en-US" sz="10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는 </a:t>
            </a:r>
            <a:r>
              <a:rPr lang="en-US" altLang="ko-KR" sz="10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RPN</a:t>
            </a:r>
            <a:r>
              <a:rPr lang="ko-KR" altLang="en-US" sz="10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에서 사용</a:t>
            </a:r>
          </a:p>
        </p:txBody>
      </p:sp>
      <p:cxnSp>
        <p:nvCxnSpPr>
          <p:cNvPr id="188" name="구부러진 연결선 187"/>
          <p:cNvCxnSpPr>
            <a:stCxn id="187" idx="1"/>
            <a:endCxn id="182" idx="3"/>
          </p:cNvCxnSpPr>
          <p:nvPr/>
        </p:nvCxnSpPr>
        <p:spPr>
          <a:xfrm rot="10800000">
            <a:off x="2747867" y="7292333"/>
            <a:ext cx="790480" cy="118792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817835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1586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err="1"/>
              <a:t>model.py</a:t>
            </a:r>
            <a:endParaRPr lang="ko-KR" altLang="en-US" sz="2800" b="1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406918" y="1194994"/>
            <a:ext cx="2043879" cy="322077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>
                <a:latin typeface="HY견고딕" panose="02030600000101010101" pitchFamily="18" charset="-127"/>
                <a:ea typeface="HY견고딕" panose="02030600000101010101" pitchFamily="18" charset="-127"/>
              </a:rPr>
              <a:t>model summary</a:t>
            </a:r>
            <a:endParaRPr lang="ko-KR" altLang="en-US"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799867" y="1004034"/>
            <a:ext cx="7643467" cy="65556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res4l_out (Activation)          (None, None, None, 1 0           add_18[0][0]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res4m_branch2a (Conv2D)         (None, None, None, 2 262400      res4l_out[0][0]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bn4m_branch2a (BatchNorm)       (None, None, None, 2 1024        res4m_branch2a[0][0]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activation_39 (Activation)      (None, None, None, 2 0           bn4m_branch2a[0][0]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res4m_branch2b (Conv2D)         (None, None, None, 2 590080      activation_39[0][0]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bn4m_branch2b (BatchNorm)       (None, None, None, 2 1024        res4m_branch2b[0][0]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activation_40 (Activation)      (None, None, None, 2 0           bn4m_branch2b[0][0]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res4m_branch2c (Conv2D)         (None, None, None, 1 263168      activation_40[0][0]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bn4m_branch2c (BatchNorm)       (None, None, None, 1 4096        res4m_branch2c[0][0]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add_19 (Add)                    (None, None, None, 1 0           bn4m_branch2c[0][0]</a:t>
            </a:r>
          </a:p>
          <a:p>
            <a:r>
              <a:rPr lang="ko-KR" altLang="en-US" sz="1000"/>
              <a:t>                                                                 res4l_out[0][0]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res4m_out (Activation)          (None, None, None, 1 0           add_19[0][0]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res4n_branch2a (Conv2D)         (None, None, None, 2 262400      res4m_out[0][0]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bn4n_branch2a (BatchNorm)       (None, None, None, 2 1024        res4n_branch2a[0][0]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activation_41 (Activation)      (None, None, None, 2 0           bn4n_branch2a[0][0]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res4n_branch2b (Conv2D)         (None, None, None, 2 590080      activation_41[0][0]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bn4n_branch2b (BatchNorm)       (None, None, None, 2 1024        res4n_branch2b[0][0]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activation_42 (Activation)      (None, None, None, 2 0           bn4n_branch2b[0][0]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res4n_branch2c (Conv2D)         (None, None, None, 1 263168      activation_42[0][0]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bn4n_branch2c (BatchNorm)       (None, None, None, 1 4096        res4n_branch2c[0][0]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add_20 (Add)                    (None, None, None, 1 0           bn4n_branch2c[0][0]</a:t>
            </a:r>
          </a:p>
          <a:p>
            <a:r>
              <a:rPr lang="ko-KR" altLang="en-US" sz="1000"/>
              <a:t>                                                                 res4m_out[0][0]</a:t>
            </a:r>
          </a:p>
        </p:txBody>
      </p:sp>
    </p:spTree>
    <p:extLst>
      <p:ext uri="{BB962C8B-B14F-4D97-AF65-F5344CB8AC3E}">
        <p14:creationId xmlns:p14="http://schemas.microsoft.com/office/powerpoint/2010/main" val="175715710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1586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err="1"/>
              <a:t>model.py</a:t>
            </a:r>
            <a:endParaRPr lang="ko-KR" altLang="en-US" sz="2800" b="1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406918" y="1194994"/>
            <a:ext cx="2043879" cy="322077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>
                <a:latin typeface="HY견고딕" panose="02030600000101010101" pitchFamily="18" charset="-127"/>
                <a:ea typeface="HY견고딕" panose="02030600000101010101" pitchFamily="18" charset="-127"/>
              </a:rPr>
              <a:t>model summary</a:t>
            </a:r>
            <a:endParaRPr lang="ko-KR" altLang="en-US"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583898" y="1004034"/>
            <a:ext cx="7643467" cy="65556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res4n_out (Activation)          (None, None, None, 1 0           add_20[0][0]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res4o_branch2a (Conv2D)         (None, None, None, 2 262400      res4n_out[0][0]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bn4o_branch2a (BatchNorm)       (None, None, None, 2 1024        res4o_branch2a[0][0]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activation_43 (Activation)      (None, None, None, 2 0           bn4o_branch2a[0][0]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res4o_branch2b (Conv2D)         (None, None, None, 2 590080      activation_43[0][0]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bn4o_branch2b (BatchNorm)       (None, None, None, 2 1024        res4o_branch2b[0][0]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activation_44 (Activation)      (None, None, None, 2 0           bn4o_branch2b[0][0]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res4o_branch2c (Conv2D)         (None, None, None, 1 263168      activation_44[0][0]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bn4o_branch2c (BatchNorm)       (None, None, None, 1 4096        res4o_branch2c[0][0]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add_21 (Add)                    (None, None, None, 1 0           bn4o_branch2c[0][0]</a:t>
            </a:r>
          </a:p>
          <a:p>
            <a:r>
              <a:rPr lang="ko-KR" altLang="en-US" sz="1000"/>
              <a:t>                                                                 res4n_out[0][0]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res4o_out (Activation)          (None, None, None, 1 0           add_21[0][0]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res4p_branch2a (Conv2D)         (None, None, None, 2 262400      res4o_out[0][0]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bn4p_branch2a (BatchNorm)       (None, None, None, 2 1024        res4p_branch2a[0][0]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activation_45 (Activation)      (None, None, None, 2 0           bn4p_branch2a[0][0]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res4p_branch2b (Conv2D)         (None, None, None, 2 590080      activation_45[0][0]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bn4p_branch2b (BatchNorm)       (None, None, None, 2 1024        res4p_branch2b[0][0]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activation_46 (Activation)      (None, None, None, 2 0           bn4p_branch2b[0][0]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res4p_branch2c (Conv2D)         (None, None, None, 1 263168      activation_46[0][0]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bn4p_branch2c (BatchNorm)       (None, None, None, 1 4096        res4p_branch2c[0][0]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add_22 (Add)                    (None, None, None, 1 0           bn4p_branch2c[0][0]</a:t>
            </a:r>
          </a:p>
          <a:p>
            <a:r>
              <a:rPr lang="ko-KR" altLang="en-US" sz="1000"/>
              <a:t>                                                                 res4o_out[0][0]</a:t>
            </a:r>
          </a:p>
        </p:txBody>
      </p:sp>
    </p:spTree>
    <p:extLst>
      <p:ext uri="{BB962C8B-B14F-4D97-AF65-F5344CB8AC3E}">
        <p14:creationId xmlns:p14="http://schemas.microsoft.com/office/powerpoint/2010/main" val="484845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1586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err="1"/>
              <a:t>model.py</a:t>
            </a:r>
            <a:endParaRPr lang="ko-KR" altLang="en-US" sz="2800" b="1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406918" y="1194994"/>
            <a:ext cx="2043879" cy="322077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>
                <a:latin typeface="HY견고딕" panose="02030600000101010101" pitchFamily="18" charset="-127"/>
                <a:ea typeface="HY견고딕" panose="02030600000101010101" pitchFamily="18" charset="-127"/>
              </a:rPr>
              <a:t>model summary</a:t>
            </a:r>
            <a:endParaRPr lang="ko-KR" altLang="en-US"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683291" y="1004034"/>
            <a:ext cx="7891946" cy="65556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res4p_out (Activation)          (None, None, None, 1 0           add_22[0][0]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res4q_branch2a (Conv2D)         (None, None, None, 2 262400      res4p_out[0][0]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bn4q_branch2a (BatchNorm)       (None, None, None, 2 1024        res4q_branch2a[0][0]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activation_47 (Activation)      (None, None, None, 2 0           bn4q_branch2a[0][0]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res4q_branch2b (Conv2D)         (None, None, None, 2 590080      activation_47[0][0]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bn4q_branch2b (BatchNorm)       (None, None, None, 2 1024        res4q_branch2b[0][0]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activation_48 (Activation)      (None, None, None, 2 0           bn4q_branch2b[0][0]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res4q_branch2c (Conv2D)         (None, None, None, 1 263168      activation_48[0][0]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bn4q_branch2c (BatchNorm)       (None, None, None, 1 4096        res4q_branch2c[0][0]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add_23 (Add)                    (None, None, None, 1 0           bn4q_branch2c[0][0]</a:t>
            </a:r>
          </a:p>
          <a:p>
            <a:r>
              <a:rPr lang="ko-KR" altLang="en-US" sz="1000"/>
              <a:t>                                                                 res4p_out[0][0]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res4q_out (Activation)          (None, None, None, 1 0           add_23[0][0]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res4r_branch2a (Conv2D)         (None, None, None, 2 262400      res4q_out[0][0]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bn4r_branch2a (BatchNorm)       (None, None, None, 2 1024        res4r_branch2a[0][0]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activation_49 (Activation)      (None, None, None, 2 0           bn4r_branch2a[0][0]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res4r_branch2b (Conv2D)         (None, None, None, 2 590080      activation_49[0][0]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bn4r_branch2b (BatchNorm)       (None, None, None, 2 1024        res4r_branch2b[0][0]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activation_50 (Activation)      (None, None, None, 2 0           bn4r_branch2b[0][0]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res4r_branch2c (Conv2D)         (None, None, None, 1 263168      activation_50[0][0]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bn4r_branch2c (BatchNorm)       (None, None, None, 1 4096        res4r_branch2c[0][0]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add_24 (Add)                    (None, None, None, 1 0           bn4r_branch2c[0][0]</a:t>
            </a:r>
          </a:p>
          <a:p>
            <a:r>
              <a:rPr lang="ko-KR" altLang="en-US" sz="1000"/>
              <a:t>                                                                 res4q_out[0][0]</a:t>
            </a:r>
          </a:p>
        </p:txBody>
      </p:sp>
    </p:spTree>
    <p:extLst>
      <p:ext uri="{BB962C8B-B14F-4D97-AF65-F5344CB8AC3E}">
        <p14:creationId xmlns:p14="http://schemas.microsoft.com/office/powerpoint/2010/main" val="211969989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1586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err="1"/>
              <a:t>model.py</a:t>
            </a:r>
            <a:endParaRPr lang="ko-KR" altLang="en-US" sz="2800" b="1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406918" y="1194994"/>
            <a:ext cx="2043879" cy="322077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>
                <a:latin typeface="HY견고딕" panose="02030600000101010101" pitchFamily="18" charset="-127"/>
                <a:ea typeface="HY견고딕" panose="02030600000101010101" pitchFamily="18" charset="-127"/>
              </a:rPr>
              <a:t>model summary</a:t>
            </a:r>
            <a:endParaRPr lang="ko-KR" altLang="en-US"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802559" y="1004034"/>
            <a:ext cx="6967607" cy="65556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res4r_out (Activation)          (None, None, None, 1 0           add_24[0][0]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res4s_branch2a (Conv2D)         (None, None, None, 2 262400      res4r_out[0][0]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bn4s_branch2a (BatchNorm)       (None, None, None, 2 1024        res4s_branch2a[0][0]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activation_51 (Activation)      (None, None, None, 2 0           bn4s_branch2a[0][0]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res4s_branch2b (Conv2D)         (None, None, None, 2 590080      activation_51[0][0]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bn4s_branch2b (BatchNorm)       (None, None, None, 2 1024        res4s_branch2b[0][0]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activation_52 (Activation)      (None, None, None, 2 0           bn4s_branch2b[0][0]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res4s_branch2c (Conv2D)         (None, None, None, 1 263168      activation_52[0][0]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bn4s_branch2c (BatchNorm)       (None, None, None, 1 4096        res4s_branch2c[0][0]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add_25 (Add)                    (None, None, None, 1 0           bn4s_branch2c[0][0]</a:t>
            </a:r>
          </a:p>
          <a:p>
            <a:r>
              <a:rPr lang="ko-KR" altLang="en-US" sz="1000"/>
              <a:t>                                                                 res4r_out[0][0]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res4s_out (Activation)          (None, None, None, 1 0           add_25[0][0]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res4t_branch2a (Conv2D)         (None, None, None, 2 262400      res4s_out[0][0]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bn4t_branch2a (BatchNorm)       (None, None, None, 2 1024        res4t_branch2a[0][0]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activation_53 (Activation)      (None, None, None, 2 0           bn4t_branch2a[0][0]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res4t_branch2b (Conv2D)         (None, None, None, 2 590080      activation_53[0][0]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bn4t_branch2b (BatchNorm)       (None, None, None, 2 1024        res4t_branch2b[0][0]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activation_54 (Activation)      (None, None, None, 2 0           bn4t_branch2b[0][0]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res4t_branch2c (Conv2D)         (None, None, None, 1 263168      activation_54[0][0]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bn4t_branch2c (BatchNorm)       (None, None, None, 1 4096        res4t_branch2c[0][0]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add_26 (Add)                    (None, None, None, 1 0           bn4t_branch2c[0][0]</a:t>
            </a:r>
          </a:p>
          <a:p>
            <a:r>
              <a:rPr lang="ko-KR" altLang="en-US" sz="1000"/>
              <a:t>                                                                 res4s_out[0][0]</a:t>
            </a:r>
          </a:p>
        </p:txBody>
      </p:sp>
    </p:spTree>
    <p:extLst>
      <p:ext uri="{BB962C8B-B14F-4D97-AF65-F5344CB8AC3E}">
        <p14:creationId xmlns:p14="http://schemas.microsoft.com/office/powerpoint/2010/main" val="297826506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1586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err="1"/>
              <a:t>model.py</a:t>
            </a:r>
            <a:endParaRPr lang="ko-KR" altLang="en-US" sz="2800" b="1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406918" y="1194994"/>
            <a:ext cx="2043879" cy="322077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>
                <a:latin typeface="HY견고딕" panose="02030600000101010101" pitchFamily="18" charset="-127"/>
                <a:ea typeface="HY견고딕" panose="02030600000101010101" pitchFamily="18" charset="-127"/>
              </a:rPr>
              <a:t>model summary</a:t>
            </a:r>
            <a:endParaRPr lang="ko-KR" altLang="en-US"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609823" y="1004034"/>
            <a:ext cx="7166389" cy="65556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res4t_out (Activation)          (None, None, None, 1 0           add_26[0][0]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res4u_branch2a (Conv2D)         (None, None, None, 2 262400      res4t_out[0][0]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bn4u_branch2a (BatchNorm)       (None, None, None, 2 1024        res4u_branch2a[0][0]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activation_55 (Activation)      (None, None, None, 2 0           bn4u_branch2a[0][0]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res4u_branch2b (Conv2D)         (None, None, None, 2 590080      activation_55[0][0]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bn4u_branch2b (BatchNorm)       (None, None, None, 2 1024        res4u_branch2b[0][0]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activation_56 (Activation)      (None, None, None, 2 0           bn4u_branch2b[0][0]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res4u_branch2c (Conv2D)         (None, None, None, 1 263168      activation_56[0][0]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bn4u_branch2c (BatchNorm)       (None, None, None, 1 4096        res4u_branch2c[0][0]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add_27 (Add)                    (None, None, None, 1 0           bn4u_branch2c[0][0]</a:t>
            </a:r>
          </a:p>
          <a:p>
            <a:r>
              <a:rPr lang="ko-KR" altLang="en-US" sz="1000"/>
              <a:t>                                                                 res4t_out[0][0]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res4u_out (Activation)          (None, None, None, 1 0           add_27[0][0]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res4v_branch2a (Conv2D)         (None, None, None, 2 262400      res4u_out[0][0]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bn4v_branch2a (BatchNorm)       (None, None, None, 2 1024        res4v_branch2a[0][0]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activation_57 (Activation)      (None, None, None, 2 0           bn4v_branch2a[0][0]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res4v_branch2b (Conv2D)         (None, None, None, 2 590080      activation_57[0][0]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bn4v_branch2b (BatchNorm)       (None, None, None, 2 1024        res4v_branch2b[0][0]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activation_58 (Activation)      (None, None, None, 2 0           bn4v_branch2b[0][0]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res4v_branch2c (Conv2D)         (None, None, None, 1 263168      activation_58[0][0]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bn4v_branch2c (BatchNorm)       (None, None, None, 1 4096        res4v_branch2c[0][0]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add_28 (Add)                    (None, None, None, 1 0           bn4v_branch2c[0][0]</a:t>
            </a:r>
          </a:p>
          <a:p>
            <a:r>
              <a:rPr lang="ko-KR" altLang="en-US" sz="1000"/>
              <a:t>                                                                 res4u_out[0][0]</a:t>
            </a:r>
          </a:p>
        </p:txBody>
      </p:sp>
    </p:spTree>
    <p:extLst>
      <p:ext uri="{BB962C8B-B14F-4D97-AF65-F5344CB8AC3E}">
        <p14:creationId xmlns:p14="http://schemas.microsoft.com/office/powerpoint/2010/main" val="94971844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1586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err="1"/>
              <a:t>model.py</a:t>
            </a:r>
            <a:endParaRPr lang="ko-KR" altLang="en-US" sz="2800" b="1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406918" y="1194994"/>
            <a:ext cx="2043879" cy="322077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>
                <a:latin typeface="HY견고딕" panose="02030600000101010101" pitchFamily="18" charset="-127"/>
                <a:ea typeface="HY견고딕" panose="02030600000101010101" pitchFamily="18" charset="-127"/>
              </a:rPr>
              <a:t>model summary</a:t>
            </a:r>
            <a:endParaRPr lang="ko-KR" altLang="en-US"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892012" y="1094858"/>
            <a:ext cx="6957667" cy="64633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res4v_out (Activation)          (None, None, None, 1 0           add_28[0][0]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res4w_branch2a (Conv2D)         (None, None, None, 2 262400      res4v_out[0][0]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bn4w_branch2a (BatchNorm)       (None, None, None, 2 1024        res4w_branch2a[0][0]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activation_59 (Activation)      (None, None, None, 2 0           bn4w_branch2a[0][0]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res4w_branch2b (Conv2D)         (None, None, None, 2 590080      activation_59[0][0]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bn4w_branch2b (BatchNorm)       (None, None, None, 2 1024        res4w_branch2b[0][0]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activation_60 (Activation)      (None, None, None, 2 0           bn4w_branch2b[0][0]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res4w_branch2c (Conv2D)         (None, None, None, 1 263168      activation_60[0][0]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bn4w_branch2c (BatchNorm)       (None, None, None, 1 4096        res4w_branch2c[0][0]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add_29 (Add)                    (None, None, None, 1 0           bn4w_branch2c[0][0]</a:t>
            </a:r>
          </a:p>
          <a:p>
            <a:r>
              <a:rPr lang="ko-KR" altLang="en-US" sz="900"/>
              <a:t>                                                                 res4v_out[0][0]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res4w_out (Activation)          (None, None, None, 1 0           add_29[0][0]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res5a_branch2a (Conv2D)         (None, None, None, 5 524800      res4w_out[0][0]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bn5a_branch2a (BatchNorm)       (None, None, None, 5 2048        res5a_branch2a[0][0]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activation_61 (Activation)      (None, None, None, 5 0           bn5a_branch2a[0][0]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res5a_branch2b (Conv2D)         (None, None, None, 5 2359808     activation_61[0][0]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bn5a_branch2b (BatchNorm)       (None, None, None, 5 2048        res5a_branch2b[0][0]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activation_62 (Activation)      (None, None, None, 5 0           bn5a_branch2b[0][0]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res5a_branch2c (Conv2D)         (None, None, None, 2 1050624     activation_62[0][0]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res5a_branch1 (Conv2D)          (None, None, None, 2 2099200     res4w_out[0][0]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bn5a_branch2c (BatchNorm)       (None, None, None, 2 8192        res5a_branch2c[0][0]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bn5a_branch1 (BatchNorm)        (None, None, None, 2 8192        res5a_branch1[0][0]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add_30 (Add)                    (None, None, None, 2 0           bn5a_branch2c[0][0]</a:t>
            </a:r>
          </a:p>
          <a:p>
            <a:r>
              <a:rPr lang="ko-KR" altLang="en-US" sz="900"/>
              <a:t>                                                                 bn5a_branch1[0][0]</a:t>
            </a:r>
          </a:p>
        </p:txBody>
      </p:sp>
    </p:spTree>
    <p:extLst>
      <p:ext uri="{BB962C8B-B14F-4D97-AF65-F5344CB8AC3E}">
        <p14:creationId xmlns:p14="http://schemas.microsoft.com/office/powerpoint/2010/main" val="227881389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1586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err="1"/>
              <a:t>model.py</a:t>
            </a:r>
            <a:endParaRPr lang="ko-KR" altLang="en-US" sz="2800" b="1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406918" y="1194994"/>
            <a:ext cx="2043879" cy="322077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>
                <a:latin typeface="HY견고딕" panose="02030600000101010101" pitchFamily="18" charset="-127"/>
                <a:ea typeface="HY견고딕" panose="02030600000101010101" pitchFamily="18" charset="-127"/>
              </a:rPr>
              <a:t>model summary</a:t>
            </a:r>
            <a:endParaRPr lang="ko-KR" altLang="en-US"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653473" y="1004034"/>
            <a:ext cx="7663346" cy="65556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res5a_out (Activation)          (None, None, None, 2 0           add_30[0][0]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res5b_branch2a (Conv2D)         (None, None, None, 5 1049088     res5a_out[0][0]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bn5b_branch2a (BatchNorm)       (None, None, None, 5 2048        res5b_branch2a[0][0]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activation_63 (Activation)      (None, None, None, 5 0           bn5b_branch2a[0][0]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res5b_branch2b (Conv2D)         (None, None, None, 5 2359808     activation_63[0][0]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bn5b_branch2b (BatchNorm)       (None, None, None, 5 2048        res5b_branch2b[0][0]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activation_64 (Activation)      (None, None, None, 5 0           bn5b_branch2b[0][0]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res5b_branch2c (Conv2D)         (None, None, None, 2 1050624     activation_64[0][0]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bn5b_branch2c (BatchNorm)       (None, None, None, 2 8192        res5b_branch2c[0][0]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add_31 (Add)                    (None, None, None, 2 0           bn5b_branch2c[0][0]</a:t>
            </a:r>
          </a:p>
          <a:p>
            <a:r>
              <a:rPr lang="ko-KR" altLang="en-US" sz="1000"/>
              <a:t>                                                                 res5a_out[0][0]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res5b_out (Activation)          (None, None, None, 2 0           add_31[0][0]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res5c_branch2a (Conv2D)         (None, None, None, 5 1049088     res5b_out[0][0]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bn5c_branch2a (BatchNorm)       (None, None, None, 5 2048        res5c_branch2a[0][0]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activation_65 (Activation)      (None, None, None, 5 0           bn5c_branch2a[0][0]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res5c_branch2b (Conv2D)         (None, None, None, 5 2359808     activation_65[0][0]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bn5c_branch2b (BatchNorm)       (None, None, None, 5 2048        res5c_branch2b[0][0]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activation_66 (Activation)      (None, None, None, 5 0           bn5c_branch2b[0][0]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res5c_branch2c (Conv2D)         (None, None, None, 2 1050624     activation_66[0][0]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bn5c_branch2c (BatchNorm)       (None, None, None, 2 8192        res5c_branch2c[0][0]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add_32 (Add)                    (None, None, None, 2 0           bn5c_branch2c[0][0]</a:t>
            </a:r>
          </a:p>
          <a:p>
            <a:r>
              <a:rPr lang="ko-KR" altLang="en-US" sz="1000"/>
              <a:t>                                                                 res5b_out[0][0]</a:t>
            </a:r>
          </a:p>
        </p:txBody>
      </p:sp>
    </p:spTree>
    <p:extLst>
      <p:ext uri="{BB962C8B-B14F-4D97-AF65-F5344CB8AC3E}">
        <p14:creationId xmlns:p14="http://schemas.microsoft.com/office/powerpoint/2010/main" val="41949715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1586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err="1"/>
              <a:t>model.py</a:t>
            </a:r>
            <a:endParaRPr lang="ko-KR" altLang="en-US" sz="2800" b="1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406918" y="1194994"/>
            <a:ext cx="2043879" cy="322077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>
                <a:latin typeface="HY견고딕" panose="02030600000101010101" pitchFamily="18" charset="-127"/>
                <a:ea typeface="HY견고딕" panose="02030600000101010101" pitchFamily="18" charset="-127"/>
              </a:rPr>
              <a:t>model summary</a:t>
            </a:r>
            <a:endParaRPr lang="ko-KR" altLang="en-US"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633594" y="1356032"/>
            <a:ext cx="6818520" cy="54784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res5c_out (Activation)          (None, None, None, 2 0           add_32[0][0]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fpn_c5p5 (Conv2D)               (None, None, None, 2 524544      res5c_out[0][0]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fpn_p5upsampled (UpSampling2D)  (None, None, None, 2 0           fpn_c5p5[0][0]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fpn_c4p4 (Conv2D)               (None, None, None, 2 262400      res4w_out[0][0]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fpn_p4add (Add)                 (None, None, None, 2 0           fpn_p5upsampled[0][0]</a:t>
            </a:r>
          </a:p>
          <a:p>
            <a:r>
              <a:rPr lang="ko-KR" altLang="en-US" sz="1000"/>
              <a:t>                                                                 fpn_c4p4[0][0]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fpn_p4upsampled (UpSampling2D)  (None, None, None, 2 0           fpn_p4add[0][0]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fpn_c3p3 (Conv2D)               (None, None, None, 2 131328      res3d_out[0][0]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fpn_p3add (Add)                 (None, None, None, 2 0           fpn_p4upsampled[0][0]</a:t>
            </a:r>
          </a:p>
          <a:p>
            <a:r>
              <a:rPr lang="ko-KR" altLang="en-US" sz="1000"/>
              <a:t>                                                                 fpn_c3p3[0][0]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fpn_p3upsampled (UpSampling2D)  (None, None, None, 2 0           fpn_p3add[0][0]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fpn_c2p2 (Conv2D)               (None, None, None, 2 65792       res2c_out[0][0]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fpn_p2add (Add)                 (None, None, None, 2 0           fpn_p3upsampled[0][0]</a:t>
            </a:r>
          </a:p>
          <a:p>
            <a:r>
              <a:rPr lang="ko-KR" altLang="en-US" sz="1000"/>
              <a:t>                                                                 fpn_c2p2[0][0]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fpn_p5 (Conv2D)                 (None, None, None, 2 590080      fpn_c5p5[0][0]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fpn_p2 (Conv2D)                 (None, None, None, 2 590080      fpn_p2add[0][0]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fpn_p3 (Conv2D)                 (None, None, None, 2 590080      fpn_p3add[0][0]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fpn_p4 (Conv2D)                 (None, None, None, 2 590080      fpn_p4add[0][0]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fpn_p6 (MaxPooling2D)           (None, None, None, 2 0           fpn_p5[0][0]</a:t>
            </a:r>
          </a:p>
        </p:txBody>
      </p:sp>
    </p:spTree>
    <p:extLst>
      <p:ext uri="{BB962C8B-B14F-4D97-AF65-F5344CB8AC3E}">
        <p14:creationId xmlns:p14="http://schemas.microsoft.com/office/powerpoint/2010/main" val="133028462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1586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err="1"/>
              <a:t>model.py</a:t>
            </a:r>
            <a:endParaRPr lang="ko-KR" altLang="en-US" sz="2800" b="1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406918" y="1194994"/>
            <a:ext cx="2043879" cy="322077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>
                <a:latin typeface="HY견고딕" panose="02030600000101010101" pitchFamily="18" charset="-127"/>
                <a:ea typeface="HY견고딕" panose="02030600000101010101" pitchFamily="18" charset="-127"/>
              </a:rPr>
              <a:t>model summary</a:t>
            </a:r>
            <a:endParaRPr lang="ko-KR" altLang="en-US"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788727" y="392421"/>
            <a:ext cx="6404969" cy="71558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rpn_model (Functional)          [(None, None, 2), (N 1189394     fpn_p2[0][0]</a:t>
            </a:r>
          </a:p>
          <a:p>
            <a:r>
              <a:rPr lang="ko-KR" altLang="en-US" sz="900"/>
              <a:t>                                                                 fpn_p3[0][0]</a:t>
            </a:r>
          </a:p>
          <a:p>
            <a:r>
              <a:rPr lang="ko-KR" altLang="en-US" sz="900"/>
              <a:t>                                                                 fpn_p4[0][0]</a:t>
            </a:r>
          </a:p>
          <a:p>
            <a:r>
              <a:rPr lang="ko-KR" altLang="en-US" sz="900"/>
              <a:t>                                                                 fpn_p5[0][0]</a:t>
            </a:r>
          </a:p>
          <a:p>
            <a:r>
              <a:rPr lang="ko-KR" altLang="en-US" sz="900"/>
              <a:t>                                                                 fpn_p6[0][0]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tf.compat.v1.shape (TFOpLambda) (4,)                 0           input_image[0][0]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rpn_class (Concatenate)         (None, None, 2)      0           rpn_model[0][1]</a:t>
            </a:r>
          </a:p>
          <a:p>
            <a:r>
              <a:rPr lang="ko-KR" altLang="en-US" sz="900"/>
              <a:t>                                                                 rpn_model[1][1]</a:t>
            </a:r>
          </a:p>
          <a:p>
            <a:r>
              <a:rPr lang="ko-KR" altLang="en-US" sz="900"/>
              <a:t>                                                                 rpn_model[2][1]</a:t>
            </a:r>
          </a:p>
          <a:p>
            <a:r>
              <a:rPr lang="ko-KR" altLang="en-US" sz="900"/>
              <a:t>                                                                 rpn_model[3][1]</a:t>
            </a:r>
          </a:p>
          <a:p>
            <a:r>
              <a:rPr lang="ko-KR" altLang="en-US" sz="900"/>
              <a:t>                                                                 rpn_model[4][1]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rpn_bbox (Concatenate)          (None, None, 4)      0           rpn_model[0][2]</a:t>
            </a:r>
          </a:p>
          <a:p>
            <a:r>
              <a:rPr lang="ko-KR" altLang="en-US" sz="900"/>
              <a:t>                                                                 rpn_model[1][2]</a:t>
            </a:r>
          </a:p>
          <a:p>
            <a:r>
              <a:rPr lang="ko-KR" altLang="en-US" sz="900"/>
              <a:t>                                                                 rpn_model[2][2]</a:t>
            </a:r>
          </a:p>
          <a:p>
            <a:r>
              <a:rPr lang="ko-KR" altLang="en-US" sz="900"/>
              <a:t>                                                                 rpn_model[3][2]</a:t>
            </a:r>
          </a:p>
          <a:p>
            <a:r>
              <a:rPr lang="ko-KR" altLang="en-US" sz="900"/>
              <a:t>                                                                 rpn_model[4][2]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anchors (AnchorsLayer)          (1, 261888, 4)       1047552     input_image[0][0]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input_gt_boxes (InputLayer)     [(None, None, 4)]    0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tf.__operators__.getitem (Slici (2,)                 0           tf.compat.v1.shape[0][0]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ROI (ProposalLayer)             (1, None, 4)         0           rpn_class[0][0]</a:t>
            </a:r>
          </a:p>
          <a:p>
            <a:r>
              <a:rPr lang="ko-KR" altLang="en-US" sz="900"/>
              <a:t>                                                                 rpn_bbox[0][0]</a:t>
            </a:r>
          </a:p>
          <a:p>
            <a:r>
              <a:rPr lang="ko-KR" altLang="en-US" sz="900"/>
              <a:t>                                                                 anchors[0][0]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input_gt_class_ids (InputLayer) [(None, None)]       0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nboxlayers (NBoxLayer)          (None, None, 4)      0           input_gt_boxes[0][0]</a:t>
            </a:r>
          </a:p>
          <a:p>
            <a:r>
              <a:rPr lang="ko-KR" altLang="en-US" sz="900"/>
              <a:t>                                                                 tf.__operators__.getitem[0][0]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input_gt_masks (InputLayer)     [(None, 56, 56, None 0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proposal_targets (DetectionTarg [(1, None, 4), (1, N 0           ROI[0][0]</a:t>
            </a:r>
          </a:p>
          <a:p>
            <a:r>
              <a:rPr lang="ko-KR" altLang="en-US" sz="900"/>
              <a:t>                                                                 input_gt_class_ids[0][0]</a:t>
            </a:r>
          </a:p>
          <a:p>
            <a:r>
              <a:rPr lang="ko-KR" altLang="en-US" sz="900"/>
              <a:t>                                                                 nboxlayers[0][0]</a:t>
            </a:r>
          </a:p>
          <a:p>
            <a:r>
              <a:rPr lang="ko-KR" altLang="en-US" sz="900"/>
              <a:t>                                                                 input_gt_masks[0][0]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input_image_meta (InputLayer)   [(None, 14)]         0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roi_align_mask (PyramidROIAlign (1, None, 14, 14, 25 0           proposal_targets[0][0]</a:t>
            </a:r>
          </a:p>
          <a:p>
            <a:r>
              <a:rPr lang="ko-KR" altLang="en-US" sz="900"/>
              <a:t>                                                                 input_image_meta[0][0]</a:t>
            </a:r>
          </a:p>
          <a:p>
            <a:r>
              <a:rPr lang="ko-KR" altLang="en-US" sz="900"/>
              <a:t>                                                                 fpn_p2[0][0]</a:t>
            </a:r>
          </a:p>
          <a:p>
            <a:r>
              <a:rPr lang="ko-KR" altLang="en-US" sz="900"/>
              <a:t>                                                                 fpn_p3[0][0]</a:t>
            </a:r>
          </a:p>
          <a:p>
            <a:r>
              <a:rPr lang="ko-KR" altLang="en-US" sz="900"/>
              <a:t>                                                                 fpn_p4[0][0]</a:t>
            </a:r>
          </a:p>
          <a:p>
            <a:r>
              <a:rPr lang="ko-KR" altLang="en-US" sz="900"/>
              <a:t>                                                                 fpn_p5[0][0]</a:t>
            </a:r>
          </a:p>
        </p:txBody>
      </p:sp>
    </p:spTree>
    <p:extLst>
      <p:ext uri="{BB962C8B-B14F-4D97-AF65-F5344CB8AC3E}">
        <p14:creationId xmlns:p14="http://schemas.microsoft.com/office/powerpoint/2010/main" val="388696179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1586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err="1"/>
              <a:t>model.py</a:t>
            </a:r>
            <a:endParaRPr lang="ko-KR" altLang="en-US" sz="2800" b="1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406918" y="1194994"/>
            <a:ext cx="2043879" cy="322077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>
                <a:latin typeface="HY견고딕" panose="02030600000101010101" pitchFamily="18" charset="-127"/>
                <a:ea typeface="HY견고딕" panose="02030600000101010101" pitchFamily="18" charset="-127"/>
              </a:rPr>
              <a:t>model summary</a:t>
            </a:r>
            <a:endParaRPr lang="ko-KR" altLang="en-US"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832376" y="598031"/>
            <a:ext cx="7255841" cy="68788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mrcnn_mask_conv1 (TimeDistribut (1, None, 14, 14, 25 590080      roi_align_mask[0][0]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mrcnn_mask_bn1 (TimeDistributed (1, None, 14, 14, 25 1024        mrcnn_mask_conv1[0][0]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activation_70 (Activation)      (1, None, 14, 14, 25 0           mrcnn_mask_bn1[0][0]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mrcnn_mask_conv2 (TimeDistribut (1, None, 14, 14, 25 590080      activation_70[0][0]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roi_align_classifier (PyramidRO (1, None, 7, 7, 256) 0           proposal_targets[0][0]</a:t>
            </a:r>
          </a:p>
          <a:p>
            <a:r>
              <a:rPr lang="ko-KR" altLang="en-US" sz="900"/>
              <a:t>                                                                 input_image_meta[0][0]</a:t>
            </a:r>
          </a:p>
          <a:p>
            <a:r>
              <a:rPr lang="ko-KR" altLang="en-US" sz="900"/>
              <a:t>                                                                 fpn_p2[0][0]</a:t>
            </a:r>
          </a:p>
          <a:p>
            <a:r>
              <a:rPr lang="ko-KR" altLang="en-US" sz="900"/>
              <a:t>                                                                 fpn_p3[0][0]</a:t>
            </a:r>
          </a:p>
          <a:p>
            <a:r>
              <a:rPr lang="ko-KR" altLang="en-US" sz="900"/>
              <a:t>                                                                 fpn_p4[0][0]</a:t>
            </a:r>
          </a:p>
          <a:p>
            <a:r>
              <a:rPr lang="ko-KR" altLang="en-US" sz="900"/>
              <a:t>                                                                 fpn_p5[0][0]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mrcnn_mask_bn2 (TimeDistributed (1, None, 14, 14, 25 1024        mrcnn_mask_conv2[0][0]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mrcnn_class_conv1 (TimeDistribu (1, None, 1, 1, 1024 12846080    roi_align_classifier[0][0]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activation_71 (Activation)      (1, None, 14, 14, 25 0           mrcnn_mask_bn2[0][0]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mrcnn_class_bn1 (TimeDistribute (1, None, 1, 1, 1024 4096        mrcnn_class_conv1[0][0]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mrcnn_mask_conv3 (TimeDistribut (1, None, 14, 14, 25 590080      activation_71[0][0]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activation_67 (Activation)      (1, None, 1, 1, 1024 0           mrcnn_class_bn1[0][0]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mrcnn_mask_bn3 (TimeDistributed (1, None, 14, 14, 25 1024        mrcnn_mask_conv3[0][0]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mrcnn_class_conv2 (TimeDistribu (1, None, 1, 1, 1024 1049600     activation_67[0][0]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activation_72 (Activation)      (1, None, 14, 14, 25 0           mrcnn_mask_bn3[0][0]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mrcnn_class_bn2 (TimeDistribute (1, None, 1, 1, 1024 4096        mrcnn_class_conv2[0][0]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mrcnn_mask_conv4 (TimeDistribut (1, None, 14, 14, 25 590080      activation_72[0][0]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activation_68 (Activation)      (1, None, 1, 1, 1024 0           mrcnn_class_bn2[0][0]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mrcnn_mask_bn4 (TimeDistributed (1, None, 14, 14, 25 1024        mrcnn_mask_conv4[0][0]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pool_squeeze (MapLayer)         (1, None, 1024)      0           activation_68[0][0]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activation_73 (Activation)      (1, None, 14, 14, 25 0           mrcnn_mask_bn4[0][0]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mrcnn_bbox_fc (TimeDistributed) (1, None, 8)         8200        pool_squeeze[0][0]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mrcnn_mask_deconv (TimeDistribu (1, None, 28, 28, 25 262400      activation_73[0][0]</a:t>
            </a:r>
          </a:p>
        </p:txBody>
      </p:sp>
    </p:spTree>
    <p:extLst>
      <p:ext uri="{BB962C8B-B14F-4D97-AF65-F5344CB8AC3E}">
        <p14:creationId xmlns:p14="http://schemas.microsoft.com/office/powerpoint/2010/main" val="15990102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1586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err="1"/>
              <a:t>model.py</a:t>
            </a:r>
            <a:endParaRPr lang="ko-KR" altLang="en-US" sz="2800"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176" y="1245797"/>
            <a:ext cx="8398493" cy="4744186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1427646" y="6376139"/>
            <a:ext cx="760371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N x N </a:t>
            </a:r>
            <a:r>
              <a:rPr lang="ko-KR" altLang="en-US" sz="120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사이즈의 인풋 이미지가 주어졌을때 </a:t>
            </a:r>
            <a:r>
              <a:rPr lang="en-US" altLang="ko-KR" sz="120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Mask R-CNN</a:t>
            </a:r>
            <a:r>
              <a:rPr lang="ko-KR" altLang="en-US" sz="120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의 </a:t>
            </a:r>
            <a:r>
              <a:rPr lang="en-US" altLang="ko-KR" sz="120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process</a:t>
            </a:r>
            <a:r>
              <a:rPr lang="ko-KR" altLang="en-US" sz="120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는 다음과 같다</a:t>
            </a:r>
            <a:r>
              <a:rPr lang="en-US" altLang="ko-KR" sz="120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.</a:t>
            </a:r>
            <a:endParaRPr lang="ko-KR" altLang="en-US" sz="120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3098732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1586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err="1"/>
              <a:t>model.py</a:t>
            </a:r>
            <a:endParaRPr lang="ko-KR" altLang="en-US" sz="2800" b="1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406918" y="1194994"/>
            <a:ext cx="2043879" cy="322077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>
                <a:latin typeface="HY견고딕" panose="02030600000101010101" pitchFamily="18" charset="-127"/>
                <a:ea typeface="HY견고딕" panose="02030600000101010101" pitchFamily="18" charset="-127"/>
              </a:rPr>
              <a:t>model summary</a:t>
            </a:r>
            <a:endParaRPr lang="ko-KR" altLang="en-US"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643532" y="1194994"/>
            <a:ext cx="7206146" cy="63248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900"/>
              <a:t>rpn_class_logits (Concatenate)  (None, None, 2)      0           rpn_model[0][0]</a:t>
            </a:r>
          </a:p>
          <a:p>
            <a:r>
              <a:rPr lang="ko-KR" altLang="en-US" sz="900"/>
              <a:t>                                                                 rpn_model[1][0]</a:t>
            </a:r>
          </a:p>
          <a:p>
            <a:r>
              <a:rPr lang="ko-KR" altLang="en-US" sz="900"/>
              <a:t>                                                                 rpn_model[2][0]</a:t>
            </a:r>
          </a:p>
          <a:p>
            <a:r>
              <a:rPr lang="ko-KR" altLang="en-US" sz="900"/>
              <a:t>                                                                 rpn_model[3][0]</a:t>
            </a:r>
          </a:p>
          <a:p>
            <a:r>
              <a:rPr lang="ko-KR" altLang="en-US" sz="900"/>
              <a:t>                                                                 rpn_model[4][0]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mrcnn_class_logits (TimeDistrib (1, None, 2)         2050        pool_squeeze[0][0]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mrcnn_bbox (Reshape)            (1, None, 2, 4)      0           mrcnn_bbox_fc[0][0]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mrcnn_mask (TimeDistributed)    (1, None, 28, 28, 2) 514         mrcnn_mask_deconv[0][0]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input_rpn_match (InputLayer)    [(None, None, 1)]    0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input_rpn_bbox (InputLayer)     [(None, None, 4)]    0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lambda_2 (Lambda)               (None, 2)            0           input_image_meta[0][0]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mrcnn_class (TimeDistributed)   (1, None, 2)         0           mrcnn_class_logits[0][0]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output_rois (Lambda)            (1, None, 4)         0           proposal_targets[0][0]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rpn_class_loss (Lambda)         ()                   0           input_rpn_match[0][0]</a:t>
            </a:r>
          </a:p>
          <a:p>
            <a:r>
              <a:rPr lang="ko-KR" altLang="en-US" sz="900"/>
              <a:t>                                                                 rpn_class_logits[0][0]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rpn_bbox_loss (Lambda)          ()                   0           input_rpn_bbox[0][0]</a:t>
            </a:r>
          </a:p>
          <a:p>
            <a:r>
              <a:rPr lang="ko-KR" altLang="en-US" sz="900"/>
              <a:t>                                                                 input_rpn_match[0][0]</a:t>
            </a:r>
          </a:p>
          <a:p>
            <a:r>
              <a:rPr lang="ko-KR" altLang="en-US" sz="900"/>
              <a:t>                                                                 rpn_bbox[0][0]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mrcnn_class_loss (Lambda)       ()                   0           proposal_targets[0][1]</a:t>
            </a:r>
          </a:p>
          <a:p>
            <a:r>
              <a:rPr lang="ko-KR" altLang="en-US" sz="900"/>
              <a:t>                                                                 mrcnn_class_logits[0][0]</a:t>
            </a:r>
          </a:p>
          <a:p>
            <a:r>
              <a:rPr lang="ko-KR" altLang="en-US" sz="900"/>
              <a:t>                                                                 lambda_2[0][0]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mrcnn_bbox_loss (Lambda)        ()                   0           proposal_targets[0][2]</a:t>
            </a:r>
          </a:p>
          <a:p>
            <a:r>
              <a:rPr lang="ko-KR" altLang="en-US" sz="900"/>
              <a:t>                                                                 proposal_targets[0][1]</a:t>
            </a:r>
          </a:p>
          <a:p>
            <a:r>
              <a:rPr lang="ko-KR" altLang="en-US" sz="900"/>
              <a:t>                                                                 mrcnn_bbox[0][0]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mrcnn_mask_loss (Lambda)        ()                   0           proposal_targets[0][3]</a:t>
            </a:r>
          </a:p>
          <a:p>
            <a:r>
              <a:rPr lang="ko-KR" altLang="en-US" sz="900"/>
              <a:t>                                                                 proposal_targets[0][1]</a:t>
            </a:r>
          </a:p>
          <a:p>
            <a:r>
              <a:rPr lang="ko-KR" altLang="en-US" sz="900"/>
              <a:t>                                                                 mrcnn_mask[0][0]</a:t>
            </a:r>
          </a:p>
          <a:p>
            <a:r>
              <a:rPr lang="ko-KR" altLang="en-US" sz="900"/>
              <a:t>==================================================================================================</a:t>
            </a:r>
          </a:p>
          <a:p>
            <a:r>
              <a:rPr lang="ko-KR" altLang="en-US" sz="900"/>
              <a:t>Total params: 64,780,958</a:t>
            </a:r>
          </a:p>
          <a:p>
            <a:r>
              <a:rPr lang="ko-KR" altLang="en-US" sz="900"/>
              <a:t>Trainable params: 64,669,470</a:t>
            </a:r>
          </a:p>
          <a:p>
            <a:r>
              <a:rPr lang="ko-KR" altLang="en-US" sz="900"/>
              <a:t>Non-trainable params: 111,488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</p:txBody>
      </p:sp>
    </p:spTree>
    <p:extLst>
      <p:ext uri="{BB962C8B-B14F-4D97-AF65-F5344CB8AC3E}">
        <p14:creationId xmlns:p14="http://schemas.microsoft.com/office/powerpoint/2010/main" val="103542892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25506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>
                <a:solidFill>
                  <a:srgbClr val="268BD2"/>
                </a:solidFill>
                <a:latin typeface="Consolas" panose="020B0609020204030204" pitchFamily="49" charset="0"/>
              </a:rPr>
              <a:t>resnet_graph</a:t>
            </a:r>
            <a:endParaRPr lang="en-US" altLang="ko-KR" sz="2800">
              <a:solidFill>
                <a:srgbClr val="BBBBBB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모서리가 둥근 직사각형 55"/>
          <p:cNvSpPr/>
          <p:nvPr/>
        </p:nvSpPr>
        <p:spPr>
          <a:xfrm>
            <a:off x="311695" y="1138975"/>
            <a:ext cx="2363455" cy="553431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800">
                <a:latin typeface="HY견고딕" panose="02030600000101010101" pitchFamily="18" charset="-127"/>
                <a:ea typeface="HY견고딕" panose="02030600000101010101" pitchFamily="18" charset="-127"/>
              </a:rPr>
              <a:t>resnet_graph</a:t>
            </a:r>
            <a:endParaRPr lang="ko-KR" altLang="en-US" sz="18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484056" y="2934465"/>
            <a:ext cx="8385717" cy="4571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500" dirty="0">
              <a:solidFill>
                <a:schemeClr val="bg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484056" y="1971740"/>
            <a:ext cx="1009845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conv_block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[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64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64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256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], stage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block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2AA198"/>
                </a:solidFill>
                <a:latin typeface="Consolas" panose="020B0609020204030204" pitchFamily="49" charset="0"/>
              </a:rPr>
              <a:t>'a'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strides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), train_bn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train_bn)</a:t>
            </a:r>
          </a:p>
          <a:p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identity_block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[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64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64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256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], stage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block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2AA198"/>
                </a:solidFill>
                <a:latin typeface="Consolas" panose="020B0609020204030204" pitchFamily="49" charset="0"/>
              </a:rPr>
              <a:t>'b'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train_bn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train_bn)</a:t>
            </a:r>
          </a:p>
          <a:p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C2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identity_block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[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64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64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256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], stage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block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2AA198"/>
                </a:solidFill>
                <a:latin typeface="Consolas" panose="020B0609020204030204" pitchFamily="49" charset="0"/>
              </a:rPr>
              <a:t>'c'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train_bn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train_bn)</a:t>
            </a:r>
            <a:endParaRPr lang="en-US" altLang="ko-KR" sz="1600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484056" y="3111912"/>
            <a:ext cx="972680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conv_block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[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128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128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512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], stage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block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2AA198"/>
                </a:solidFill>
                <a:latin typeface="Consolas" panose="020B0609020204030204" pitchFamily="49" charset="0"/>
              </a:rPr>
              <a:t>'a'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train_bn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train_bn)</a:t>
            </a:r>
          </a:p>
          <a:p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identity_block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[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128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128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512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], stage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block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2AA198"/>
                </a:solidFill>
                <a:latin typeface="Consolas" panose="020B0609020204030204" pitchFamily="49" charset="0"/>
              </a:rPr>
              <a:t>'b'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train_bn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train_bn)</a:t>
            </a:r>
          </a:p>
          <a:p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identity_block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[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128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128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512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], stage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block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2AA198"/>
                </a:solidFill>
                <a:latin typeface="Consolas" panose="020B0609020204030204" pitchFamily="49" charset="0"/>
              </a:rPr>
              <a:t>'c'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train_bn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train_bn)</a:t>
            </a:r>
          </a:p>
          <a:p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C3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identity_block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[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128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128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512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], stage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block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2AA198"/>
                </a:solidFill>
                <a:latin typeface="Consolas" panose="020B0609020204030204" pitchFamily="49" charset="0"/>
              </a:rPr>
              <a:t>'d'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train_bn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train_bn)</a:t>
            </a:r>
            <a:endParaRPr lang="en-US" altLang="ko-KR" sz="1600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11695" y="4632120"/>
            <a:ext cx="10108097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 stage5:</a:t>
            </a:r>
          </a:p>
          <a:p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conv_block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[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512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512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2048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], stage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5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block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2AA198"/>
                </a:solidFill>
                <a:latin typeface="Consolas" panose="020B0609020204030204" pitchFamily="49" charset="0"/>
              </a:rPr>
              <a:t>'a'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train_bn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train_bn)</a:t>
            </a:r>
          </a:p>
          <a:p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identity_block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[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512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512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2048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], stage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5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block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2AA198"/>
                </a:solidFill>
                <a:latin typeface="Consolas" panose="020B0609020204030204" pitchFamily="49" charset="0"/>
              </a:rPr>
              <a:t>'b'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train_bn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train_bn)</a:t>
            </a:r>
          </a:p>
          <a:p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C5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identity_block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[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512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512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2048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], stage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5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block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2AA198"/>
                </a:solidFill>
                <a:latin typeface="Consolas" panose="020B0609020204030204" pitchFamily="49" charset="0"/>
              </a:rPr>
              <a:t>'c'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train_bn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train_bn)</a:t>
            </a:r>
          </a:p>
          <a:p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else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     </a:t>
            </a:r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C5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600">
                <a:solidFill>
                  <a:srgbClr val="B58900"/>
                </a:solidFill>
                <a:latin typeface="Consolas" panose="020B0609020204030204" pitchFamily="49" charset="0"/>
              </a:rPr>
              <a:t>None</a:t>
            </a:r>
            <a:endParaRPr lang="en-US" altLang="ko-KR" sz="16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 [</a:t>
            </a:r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C1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C2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C3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C4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C5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]</a:t>
            </a:r>
            <a:endParaRPr lang="en-US" altLang="ko-KR" sz="1600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484056" y="4498305"/>
            <a:ext cx="8385717" cy="4571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5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286538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1970283" cy="4082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conv_block </a:t>
            </a:r>
            <a:r>
              <a:rPr lang="ko-KR" altLang="en-US"/>
              <a:t>함수</a:t>
            </a:r>
            <a:endParaRPr lang="en-US" altLang="ko-KR"/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614A5CE7-8159-FA4F-B5E8-8AC28F7CFC11}"/>
              </a:ext>
            </a:extLst>
          </p:cNvPr>
          <p:cNvSpPr/>
          <p:nvPr/>
        </p:nvSpPr>
        <p:spPr>
          <a:xfrm>
            <a:off x="645426" y="1296567"/>
            <a:ext cx="1441558" cy="403244"/>
          </a:xfrm>
          <a:prstGeom prst="roundRect">
            <a:avLst>
              <a:gd name="adj" fmla="val 19765"/>
            </a:avLst>
          </a:prstGeom>
          <a:ln w="19050">
            <a:solidFill>
              <a:srgbClr val="AF379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/>
              <a:t>conv_block</a:t>
            </a:r>
            <a:endParaRPr lang="ko-KR" altLang="en-US" sz="1600" dirty="0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E3826987-3F5D-D344-B8FE-F2A8E4842E0A}"/>
              </a:ext>
            </a:extLst>
          </p:cNvPr>
          <p:cNvSpPr/>
          <p:nvPr/>
        </p:nvSpPr>
        <p:spPr>
          <a:xfrm>
            <a:off x="645426" y="1810641"/>
            <a:ext cx="6736331" cy="72417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/>
              <a:t>def</a:t>
            </a:r>
            <a:r>
              <a:rPr lang="en-US" altLang="ko-KR"/>
              <a:t> conv_block(input_tensor, kernel_size, filters, stage, block,</a:t>
            </a:r>
          </a:p>
          <a:p>
            <a:r>
              <a:rPr lang="en-US" altLang="ko-KR"/>
              <a:t>               strides=(2, 2), use_bias=True, train_bn=True)</a:t>
            </a:r>
          </a:p>
        </p:txBody>
      </p:sp>
      <p:cxnSp>
        <p:nvCxnSpPr>
          <p:cNvPr id="10" name="직선 연결선 9"/>
          <p:cNvCxnSpPr/>
          <p:nvPr/>
        </p:nvCxnSpPr>
        <p:spPr>
          <a:xfrm>
            <a:off x="645426" y="5366071"/>
            <a:ext cx="0" cy="5271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>
            <a:off x="797859" y="4663439"/>
            <a:ext cx="0" cy="5271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정육면체 36"/>
          <p:cNvSpPr/>
          <p:nvPr/>
        </p:nvSpPr>
        <p:spPr>
          <a:xfrm>
            <a:off x="2694162" y="2999387"/>
            <a:ext cx="2724969" cy="2183803"/>
          </a:xfrm>
          <a:prstGeom prst="cube">
            <a:avLst>
              <a:gd name="adj" fmla="val 37766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500" dirty="0">
              <a:solidFill>
                <a:schemeClr val="bg1"/>
              </a:solidFill>
            </a:endParaRPr>
          </a:p>
        </p:txBody>
      </p:sp>
      <p:sp>
        <p:nvSpPr>
          <p:cNvPr id="62" name="정육면체 61"/>
          <p:cNvSpPr/>
          <p:nvPr/>
        </p:nvSpPr>
        <p:spPr>
          <a:xfrm>
            <a:off x="6054616" y="3600781"/>
            <a:ext cx="4315755" cy="1269401"/>
          </a:xfrm>
          <a:prstGeom prst="cube">
            <a:avLst>
              <a:gd name="adj" fmla="val 40056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500" dirty="0">
              <a:solidFill>
                <a:schemeClr val="bg1"/>
              </a:solidFill>
            </a:endParaRPr>
          </a:p>
        </p:txBody>
      </p:sp>
      <p:sp>
        <p:nvSpPr>
          <p:cNvPr id="63" name="정육면체 62"/>
          <p:cNvSpPr/>
          <p:nvPr/>
        </p:nvSpPr>
        <p:spPr>
          <a:xfrm>
            <a:off x="645426" y="2816507"/>
            <a:ext cx="1516828" cy="2549564"/>
          </a:xfrm>
          <a:prstGeom prst="cube">
            <a:avLst>
              <a:gd name="adj" fmla="val 37766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500" dirty="0">
              <a:solidFill>
                <a:schemeClr val="bg1"/>
              </a:solidFill>
            </a:endParaRPr>
          </a:p>
        </p:txBody>
      </p:sp>
      <p:cxnSp>
        <p:nvCxnSpPr>
          <p:cNvPr id="65" name="직선 연결선 64"/>
          <p:cNvCxnSpPr/>
          <p:nvPr/>
        </p:nvCxnSpPr>
        <p:spPr>
          <a:xfrm>
            <a:off x="1593892" y="5366071"/>
            <a:ext cx="0" cy="5271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/>
          <p:cNvCxnSpPr/>
          <p:nvPr/>
        </p:nvCxnSpPr>
        <p:spPr>
          <a:xfrm>
            <a:off x="2694162" y="5190564"/>
            <a:ext cx="0" cy="5271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66"/>
          <p:cNvCxnSpPr/>
          <p:nvPr/>
        </p:nvCxnSpPr>
        <p:spPr>
          <a:xfrm>
            <a:off x="4606033" y="5183190"/>
            <a:ext cx="0" cy="5271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/>
          <p:cNvCxnSpPr/>
          <p:nvPr/>
        </p:nvCxnSpPr>
        <p:spPr>
          <a:xfrm>
            <a:off x="6067134" y="4870182"/>
            <a:ext cx="0" cy="5271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8"/>
          <p:cNvCxnSpPr/>
          <p:nvPr/>
        </p:nvCxnSpPr>
        <p:spPr>
          <a:xfrm>
            <a:off x="9866523" y="4878390"/>
            <a:ext cx="0" cy="5271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 69"/>
          <p:cNvCxnSpPr/>
          <p:nvPr/>
        </p:nvCxnSpPr>
        <p:spPr>
          <a:xfrm>
            <a:off x="645426" y="5710315"/>
            <a:ext cx="948466" cy="0"/>
          </a:xfrm>
          <a:prstGeom prst="line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/>
          <p:cNvCxnSpPr/>
          <p:nvPr/>
        </p:nvCxnSpPr>
        <p:spPr>
          <a:xfrm>
            <a:off x="2694162" y="5518470"/>
            <a:ext cx="1911871" cy="0"/>
          </a:xfrm>
          <a:prstGeom prst="line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/>
          <p:cNvCxnSpPr/>
          <p:nvPr/>
        </p:nvCxnSpPr>
        <p:spPr>
          <a:xfrm>
            <a:off x="6067134" y="5202912"/>
            <a:ext cx="3799389" cy="0"/>
          </a:xfrm>
          <a:prstGeom prst="line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E3826987-3F5D-D344-B8FE-F2A8E4842E0A}"/>
              </a:ext>
            </a:extLst>
          </p:cNvPr>
          <p:cNvSpPr/>
          <p:nvPr/>
        </p:nvSpPr>
        <p:spPr>
          <a:xfrm>
            <a:off x="945573" y="5800644"/>
            <a:ext cx="34817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50">
                <a:latin typeface="Menlo" panose="020B0609030804020204" pitchFamily="49" charset="0"/>
              </a:rPr>
              <a:t>64</a:t>
            </a:r>
            <a:endParaRPr lang="en" altLang="ko-Kore-KR" sz="1050" b="0" dirty="0">
              <a:effectLst/>
              <a:latin typeface="Menlo" panose="020B060903080402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E3826987-3F5D-D344-B8FE-F2A8E4842E0A}"/>
              </a:ext>
            </a:extLst>
          </p:cNvPr>
          <p:cNvSpPr/>
          <p:nvPr/>
        </p:nvSpPr>
        <p:spPr>
          <a:xfrm>
            <a:off x="3489593" y="5583357"/>
            <a:ext cx="429926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1050">
                <a:latin typeface="Menlo" panose="020B0609030804020204" pitchFamily="49" charset="0"/>
              </a:rPr>
              <a:t>128</a:t>
            </a:r>
            <a:endParaRPr lang="en" altLang="ko-Kore-KR" sz="1050" b="0" dirty="0">
              <a:effectLst/>
              <a:latin typeface="Menlo" panose="020B060903080402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E3826987-3F5D-D344-B8FE-F2A8E4842E0A}"/>
              </a:ext>
            </a:extLst>
          </p:cNvPr>
          <p:cNvSpPr/>
          <p:nvPr/>
        </p:nvSpPr>
        <p:spPr>
          <a:xfrm>
            <a:off x="7739689" y="5239113"/>
            <a:ext cx="429926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1050">
                <a:latin typeface="Menlo" panose="020B0609030804020204" pitchFamily="49" charset="0"/>
              </a:rPr>
              <a:t>256</a:t>
            </a:r>
            <a:endParaRPr lang="en" altLang="ko-Kore-KR" sz="1050" b="0" dirty="0">
              <a:effectLst/>
              <a:latin typeface="Menlo" panose="020B0609030804020204" pitchFamily="49" charset="0"/>
            </a:endParaRPr>
          </a:p>
        </p:txBody>
      </p:sp>
      <p:cxnSp>
        <p:nvCxnSpPr>
          <p:cNvPr id="76" name="직선 연결선 75"/>
          <p:cNvCxnSpPr/>
          <p:nvPr/>
        </p:nvCxnSpPr>
        <p:spPr>
          <a:xfrm>
            <a:off x="1593892" y="3399416"/>
            <a:ext cx="1100270" cy="412073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/>
          <p:cNvCxnSpPr/>
          <p:nvPr/>
        </p:nvCxnSpPr>
        <p:spPr>
          <a:xfrm>
            <a:off x="4569480" y="3841664"/>
            <a:ext cx="1485136" cy="249624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/>
          <p:cNvCxnSpPr/>
          <p:nvPr/>
        </p:nvCxnSpPr>
        <p:spPr>
          <a:xfrm flipV="1">
            <a:off x="4606033" y="4884766"/>
            <a:ext cx="1448583" cy="298424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 78"/>
          <p:cNvCxnSpPr/>
          <p:nvPr/>
        </p:nvCxnSpPr>
        <p:spPr>
          <a:xfrm flipV="1">
            <a:off x="1593892" y="5183190"/>
            <a:ext cx="1100270" cy="1775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정육면체 79"/>
          <p:cNvSpPr/>
          <p:nvPr/>
        </p:nvSpPr>
        <p:spPr>
          <a:xfrm>
            <a:off x="5831389" y="5623218"/>
            <a:ext cx="4315755" cy="1269401"/>
          </a:xfrm>
          <a:prstGeom prst="cube">
            <a:avLst>
              <a:gd name="adj" fmla="val 40056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500" dirty="0">
              <a:solidFill>
                <a:schemeClr val="bg1"/>
              </a:solidFill>
            </a:endParaRPr>
          </a:p>
        </p:txBody>
      </p:sp>
      <p:cxnSp>
        <p:nvCxnSpPr>
          <p:cNvPr id="81" name="직선 연결선 80"/>
          <p:cNvCxnSpPr/>
          <p:nvPr/>
        </p:nvCxnSpPr>
        <p:spPr>
          <a:xfrm>
            <a:off x="5831389" y="6862148"/>
            <a:ext cx="0" cy="5271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연결선 81"/>
          <p:cNvCxnSpPr/>
          <p:nvPr/>
        </p:nvCxnSpPr>
        <p:spPr>
          <a:xfrm>
            <a:off x="9630778" y="6870356"/>
            <a:ext cx="0" cy="5271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연결선 82"/>
          <p:cNvCxnSpPr/>
          <p:nvPr/>
        </p:nvCxnSpPr>
        <p:spPr>
          <a:xfrm>
            <a:off x="5831389" y="7194878"/>
            <a:ext cx="3799389" cy="0"/>
          </a:xfrm>
          <a:prstGeom prst="line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E3826987-3F5D-D344-B8FE-F2A8E4842E0A}"/>
              </a:ext>
            </a:extLst>
          </p:cNvPr>
          <p:cNvSpPr/>
          <p:nvPr/>
        </p:nvSpPr>
        <p:spPr>
          <a:xfrm>
            <a:off x="7503944" y="7231079"/>
            <a:ext cx="429926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1050">
                <a:latin typeface="Menlo" panose="020B0609030804020204" pitchFamily="49" charset="0"/>
              </a:rPr>
              <a:t>256</a:t>
            </a:r>
            <a:endParaRPr lang="en" altLang="ko-Kore-KR" sz="1050" b="0" dirty="0">
              <a:effectLst/>
              <a:latin typeface="Menlo" panose="020B060903080402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E3826987-3F5D-D344-B8FE-F2A8E4842E0A}"/>
              </a:ext>
            </a:extLst>
          </p:cNvPr>
          <p:cNvSpPr/>
          <p:nvPr/>
        </p:nvSpPr>
        <p:spPr>
          <a:xfrm>
            <a:off x="7503944" y="5718940"/>
            <a:ext cx="1096519" cy="4082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solidFill>
                  <a:srgbClr val="FF0000"/>
                </a:solidFill>
              </a:rPr>
              <a:t>shortcut</a:t>
            </a:r>
            <a:endParaRPr lang="en-US" altLang="ko-KR">
              <a:solidFill>
                <a:srgbClr val="FF0000"/>
              </a:solidFill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E3826987-3F5D-D344-B8FE-F2A8E4842E0A}"/>
              </a:ext>
            </a:extLst>
          </p:cNvPr>
          <p:cNvSpPr/>
          <p:nvPr/>
        </p:nvSpPr>
        <p:spPr>
          <a:xfrm>
            <a:off x="1366205" y="6146638"/>
            <a:ext cx="3124573" cy="4082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/>
              <a:t>2</a:t>
            </a:r>
            <a:r>
              <a:rPr lang="ko-KR" altLang="en-US" b="1"/>
              <a:t>개의 결과를 합치는 구조</a:t>
            </a:r>
            <a:endParaRPr lang="en-US" altLang="ko-KR"/>
          </a:p>
        </p:txBody>
      </p:sp>
      <p:sp>
        <p:nvSpPr>
          <p:cNvPr id="29" name="직사각형 28"/>
          <p:cNvSpPr/>
          <p:nvPr/>
        </p:nvSpPr>
        <p:spPr>
          <a:xfrm>
            <a:off x="1400889" y="6631777"/>
            <a:ext cx="319505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altLang="ko-KR" sz="1200">
                <a:solidFill>
                  <a:schemeClr val="accent5">
                    <a:lumMod val="50000"/>
                  </a:schemeClr>
                </a:solidFill>
                <a:latin typeface="var(--vscode-repl-font-family)"/>
              </a:rPr>
              <a:t>x.shape</a:t>
            </a:r>
          </a:p>
          <a:p>
            <a:r>
              <a:rPr lang="it-IT" altLang="ko-KR" sz="1200">
                <a:solidFill>
                  <a:schemeClr val="accent5">
                    <a:lumMod val="50000"/>
                  </a:schemeClr>
                </a:solidFill>
                <a:latin typeface="var(--vscode-repl-font-family)"/>
              </a:rPr>
              <a:t>TensorShape([None, None, None, 256])</a:t>
            </a:r>
            <a:endParaRPr lang="it-IT" altLang="ko-KR" sz="1200" b="0" i="0">
              <a:solidFill>
                <a:schemeClr val="accent5">
                  <a:lumMod val="50000"/>
                </a:schemeClr>
              </a:solidFill>
              <a:effectLst/>
              <a:latin typeface="var(--vscode-repl-font-family)"/>
            </a:endParaRPr>
          </a:p>
        </p:txBody>
      </p:sp>
      <p:cxnSp>
        <p:nvCxnSpPr>
          <p:cNvPr id="33" name="구부러진 연결선 32"/>
          <p:cNvCxnSpPr/>
          <p:nvPr/>
        </p:nvCxnSpPr>
        <p:spPr>
          <a:xfrm rot="10800000" flipV="1">
            <a:off x="1293745" y="2118732"/>
            <a:ext cx="4125386" cy="3808870"/>
          </a:xfrm>
          <a:prstGeom prst="curvedConnector3">
            <a:avLst/>
          </a:prstGeom>
          <a:ln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구부러진 연결선 34"/>
          <p:cNvCxnSpPr>
            <a:endCxn id="74" idx="0"/>
          </p:cNvCxnSpPr>
          <p:nvPr/>
        </p:nvCxnSpPr>
        <p:spPr>
          <a:xfrm rot="5400000">
            <a:off x="2829532" y="2993757"/>
            <a:ext cx="3464625" cy="1714575"/>
          </a:xfrm>
          <a:prstGeom prst="curvedConnector3">
            <a:avLst/>
          </a:prstGeom>
          <a:ln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구부러진 연결선 37"/>
          <p:cNvCxnSpPr>
            <a:endCxn id="75" idx="0"/>
          </p:cNvCxnSpPr>
          <p:nvPr/>
        </p:nvCxnSpPr>
        <p:spPr>
          <a:xfrm rot="16200000" flipH="1">
            <a:off x="5126701" y="2411161"/>
            <a:ext cx="3120381" cy="2535521"/>
          </a:xfrm>
          <a:prstGeom prst="curvedConnector3">
            <a:avLst/>
          </a:prstGeom>
          <a:ln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48999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2291781" cy="4082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identity_block </a:t>
            </a:r>
            <a:r>
              <a:rPr lang="ko-KR" altLang="en-US"/>
              <a:t>함수</a:t>
            </a:r>
            <a:endParaRPr lang="en-US" altLang="ko-KR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E3826987-3F5D-D344-B8FE-F2A8E4842E0A}"/>
              </a:ext>
            </a:extLst>
          </p:cNvPr>
          <p:cNvSpPr/>
          <p:nvPr/>
        </p:nvSpPr>
        <p:spPr>
          <a:xfrm>
            <a:off x="645426" y="1810641"/>
            <a:ext cx="7057830" cy="72417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/>
              <a:t>def</a:t>
            </a:r>
            <a:r>
              <a:rPr lang="en-US" altLang="ko-KR"/>
              <a:t> identity_block(input_tensor, kernel_size, filters, stage, block,</a:t>
            </a:r>
          </a:p>
          <a:p>
            <a:r>
              <a:rPr lang="en-US" altLang="ko-KR"/>
              <a:t>                   use_bias=True, train_bn=True):</a:t>
            </a:r>
          </a:p>
        </p:txBody>
      </p:sp>
      <p:cxnSp>
        <p:nvCxnSpPr>
          <p:cNvPr id="10" name="직선 연결선 9"/>
          <p:cNvCxnSpPr/>
          <p:nvPr/>
        </p:nvCxnSpPr>
        <p:spPr>
          <a:xfrm>
            <a:off x="645426" y="5366071"/>
            <a:ext cx="0" cy="5271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>
            <a:off x="797859" y="4663439"/>
            <a:ext cx="0" cy="5271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정육면체 61"/>
          <p:cNvSpPr/>
          <p:nvPr/>
        </p:nvSpPr>
        <p:spPr>
          <a:xfrm>
            <a:off x="5329374" y="2969713"/>
            <a:ext cx="4637197" cy="2066656"/>
          </a:xfrm>
          <a:prstGeom prst="cube">
            <a:avLst>
              <a:gd name="adj" fmla="val 26712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500" dirty="0">
              <a:solidFill>
                <a:schemeClr val="bg1"/>
              </a:solidFill>
            </a:endParaRPr>
          </a:p>
        </p:txBody>
      </p:sp>
      <p:sp>
        <p:nvSpPr>
          <p:cNvPr id="63" name="정육면체 62"/>
          <p:cNvSpPr/>
          <p:nvPr/>
        </p:nvSpPr>
        <p:spPr>
          <a:xfrm>
            <a:off x="645426" y="2816507"/>
            <a:ext cx="1516828" cy="2549564"/>
          </a:xfrm>
          <a:prstGeom prst="cube">
            <a:avLst>
              <a:gd name="adj" fmla="val 37766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500" dirty="0">
              <a:solidFill>
                <a:schemeClr val="bg1"/>
              </a:solidFill>
            </a:endParaRPr>
          </a:p>
        </p:txBody>
      </p:sp>
      <p:cxnSp>
        <p:nvCxnSpPr>
          <p:cNvPr id="65" name="직선 연결선 64"/>
          <p:cNvCxnSpPr/>
          <p:nvPr/>
        </p:nvCxnSpPr>
        <p:spPr>
          <a:xfrm>
            <a:off x="1593892" y="5366071"/>
            <a:ext cx="0" cy="5271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/>
          <p:cNvCxnSpPr/>
          <p:nvPr/>
        </p:nvCxnSpPr>
        <p:spPr>
          <a:xfrm>
            <a:off x="5329374" y="4910174"/>
            <a:ext cx="0" cy="5271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8"/>
          <p:cNvCxnSpPr/>
          <p:nvPr/>
        </p:nvCxnSpPr>
        <p:spPr>
          <a:xfrm>
            <a:off x="9128763" y="4918382"/>
            <a:ext cx="0" cy="5271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 69"/>
          <p:cNvCxnSpPr/>
          <p:nvPr/>
        </p:nvCxnSpPr>
        <p:spPr>
          <a:xfrm>
            <a:off x="645426" y="5710315"/>
            <a:ext cx="948466" cy="0"/>
          </a:xfrm>
          <a:prstGeom prst="line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/>
          <p:cNvCxnSpPr/>
          <p:nvPr/>
        </p:nvCxnSpPr>
        <p:spPr>
          <a:xfrm>
            <a:off x="5329374" y="5242904"/>
            <a:ext cx="3799389" cy="0"/>
          </a:xfrm>
          <a:prstGeom prst="line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E3826987-3F5D-D344-B8FE-F2A8E4842E0A}"/>
              </a:ext>
            </a:extLst>
          </p:cNvPr>
          <p:cNvSpPr/>
          <p:nvPr/>
        </p:nvSpPr>
        <p:spPr>
          <a:xfrm>
            <a:off x="945573" y="5800644"/>
            <a:ext cx="34817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50">
                <a:latin typeface="Menlo" panose="020B0609030804020204" pitchFamily="49" charset="0"/>
              </a:rPr>
              <a:t>64</a:t>
            </a:r>
            <a:endParaRPr lang="en" altLang="ko-Kore-KR" sz="1050" b="0" dirty="0">
              <a:effectLst/>
              <a:latin typeface="Menlo" panose="020B060903080402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E3826987-3F5D-D344-B8FE-F2A8E4842E0A}"/>
              </a:ext>
            </a:extLst>
          </p:cNvPr>
          <p:cNvSpPr/>
          <p:nvPr/>
        </p:nvSpPr>
        <p:spPr>
          <a:xfrm>
            <a:off x="7001929" y="5279105"/>
            <a:ext cx="429926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1050">
                <a:latin typeface="Menlo" panose="020B0609030804020204" pitchFamily="49" charset="0"/>
              </a:rPr>
              <a:t>256</a:t>
            </a:r>
            <a:endParaRPr lang="en" altLang="ko-Kore-KR" sz="1050" b="0" dirty="0">
              <a:effectLst/>
              <a:latin typeface="Menlo" panose="020B0609030804020204" pitchFamily="49" charset="0"/>
            </a:endParaRPr>
          </a:p>
        </p:txBody>
      </p:sp>
      <p:cxnSp>
        <p:nvCxnSpPr>
          <p:cNvPr id="76" name="직선 연결선 75"/>
          <p:cNvCxnSpPr/>
          <p:nvPr/>
        </p:nvCxnSpPr>
        <p:spPr>
          <a:xfrm>
            <a:off x="1593892" y="3399416"/>
            <a:ext cx="1184108" cy="19315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 78"/>
          <p:cNvCxnSpPr/>
          <p:nvPr/>
        </p:nvCxnSpPr>
        <p:spPr>
          <a:xfrm flipV="1">
            <a:off x="1593892" y="5041148"/>
            <a:ext cx="1227857" cy="31954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1400889" y="6631777"/>
            <a:ext cx="319505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altLang="ko-KR" sz="1200">
                <a:solidFill>
                  <a:schemeClr val="accent5">
                    <a:lumMod val="50000"/>
                  </a:schemeClr>
                </a:solidFill>
                <a:latin typeface="var(--vscode-repl-font-family)"/>
              </a:rPr>
              <a:t>x.shape</a:t>
            </a:r>
          </a:p>
          <a:p>
            <a:r>
              <a:rPr lang="it-IT" altLang="ko-KR" sz="1200">
                <a:solidFill>
                  <a:schemeClr val="accent5">
                    <a:lumMod val="50000"/>
                  </a:schemeClr>
                </a:solidFill>
                <a:latin typeface="var(--vscode-repl-font-family)"/>
              </a:rPr>
              <a:t>TensorShape([None, None, None, 256])</a:t>
            </a:r>
            <a:endParaRPr lang="it-IT" altLang="ko-KR" sz="1200" b="0" i="0">
              <a:solidFill>
                <a:schemeClr val="accent5">
                  <a:lumMod val="50000"/>
                </a:schemeClr>
              </a:solidFill>
              <a:effectLst/>
              <a:latin typeface="var(--vscode-repl-font-family)"/>
            </a:endParaRPr>
          </a:p>
        </p:txBody>
      </p:sp>
      <p:sp>
        <p:nvSpPr>
          <p:cNvPr id="34" name="모서리가 둥근 직사각형 33"/>
          <p:cNvSpPr/>
          <p:nvPr/>
        </p:nvSpPr>
        <p:spPr>
          <a:xfrm>
            <a:off x="330706" y="1212046"/>
            <a:ext cx="2363455" cy="553431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800">
                <a:latin typeface="HY견고딕" panose="02030600000101010101" pitchFamily="18" charset="-127"/>
                <a:ea typeface="HY견고딕" panose="02030600000101010101" pitchFamily="18" charset="-127"/>
              </a:rPr>
              <a:t>identity_block</a:t>
            </a:r>
            <a:endParaRPr lang="ko-KR" altLang="en-US" sz="18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192248" y="1130201"/>
            <a:ext cx="71781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identity_block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[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64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64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256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], stage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block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2AA198"/>
                </a:solidFill>
                <a:latin typeface="Consolas" panose="020B0609020204030204" pitchFamily="49" charset="0"/>
              </a:rPr>
              <a:t>'b'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train_bn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train_bn)</a:t>
            </a:r>
            <a:endParaRPr lang="en-US" altLang="ko-KR" sz="1600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cxnSp>
        <p:nvCxnSpPr>
          <p:cNvPr id="35" name="직선 연결선 34"/>
          <p:cNvCxnSpPr/>
          <p:nvPr/>
        </p:nvCxnSpPr>
        <p:spPr>
          <a:xfrm>
            <a:off x="2778000" y="5045183"/>
            <a:ext cx="2" cy="8480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2930435" y="4663439"/>
            <a:ext cx="0" cy="5271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정육면체 38"/>
          <p:cNvSpPr/>
          <p:nvPr/>
        </p:nvSpPr>
        <p:spPr>
          <a:xfrm>
            <a:off x="2778002" y="2969714"/>
            <a:ext cx="1516828" cy="2075469"/>
          </a:xfrm>
          <a:prstGeom prst="cube">
            <a:avLst>
              <a:gd name="adj" fmla="val 37766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500" dirty="0">
              <a:solidFill>
                <a:schemeClr val="bg1"/>
              </a:solidFill>
            </a:endParaRPr>
          </a:p>
        </p:txBody>
      </p:sp>
      <p:cxnSp>
        <p:nvCxnSpPr>
          <p:cNvPr id="40" name="직선 연결선 39"/>
          <p:cNvCxnSpPr/>
          <p:nvPr/>
        </p:nvCxnSpPr>
        <p:spPr>
          <a:xfrm>
            <a:off x="3726468" y="5045183"/>
            <a:ext cx="0" cy="8480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>
            <a:off x="2778002" y="5710315"/>
            <a:ext cx="948466" cy="0"/>
          </a:xfrm>
          <a:prstGeom prst="line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E3826987-3F5D-D344-B8FE-F2A8E4842E0A}"/>
              </a:ext>
            </a:extLst>
          </p:cNvPr>
          <p:cNvSpPr/>
          <p:nvPr/>
        </p:nvSpPr>
        <p:spPr>
          <a:xfrm>
            <a:off x="3078149" y="5800644"/>
            <a:ext cx="34817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50">
                <a:latin typeface="Menlo" panose="020B0609030804020204" pitchFamily="49" charset="0"/>
              </a:rPr>
              <a:t>64</a:t>
            </a:r>
            <a:endParaRPr lang="en" altLang="ko-Kore-KR" sz="1050" b="0" dirty="0">
              <a:effectLst/>
              <a:latin typeface="Menlo" panose="020B0609030804020204" pitchFamily="49" charset="0"/>
            </a:endParaRPr>
          </a:p>
        </p:txBody>
      </p:sp>
      <p:cxnSp>
        <p:nvCxnSpPr>
          <p:cNvPr id="44" name="직선 연결선 43"/>
          <p:cNvCxnSpPr/>
          <p:nvPr/>
        </p:nvCxnSpPr>
        <p:spPr>
          <a:xfrm>
            <a:off x="3694139" y="3510453"/>
            <a:ext cx="1635235" cy="2944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/>
          <p:cNvCxnSpPr/>
          <p:nvPr/>
        </p:nvCxnSpPr>
        <p:spPr>
          <a:xfrm flipV="1">
            <a:off x="3734317" y="5036369"/>
            <a:ext cx="1595057" cy="8814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/>
          <p:cNvCxnSpPr/>
          <p:nvPr/>
        </p:nvCxnSpPr>
        <p:spPr>
          <a:xfrm>
            <a:off x="4294830" y="2969713"/>
            <a:ext cx="1449754" cy="664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/>
          <p:cNvCxnSpPr/>
          <p:nvPr/>
        </p:nvCxnSpPr>
        <p:spPr>
          <a:xfrm>
            <a:off x="2185946" y="2816507"/>
            <a:ext cx="1240375" cy="15320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평행 사변형 10"/>
          <p:cNvSpPr/>
          <p:nvPr/>
        </p:nvSpPr>
        <p:spPr>
          <a:xfrm rot="8621794">
            <a:off x="44374" y="3677646"/>
            <a:ext cx="389230" cy="267638"/>
          </a:xfrm>
          <a:prstGeom prst="parallelogram">
            <a:avLst>
              <a:gd name="adj" fmla="val 69246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921" y="3607338"/>
            <a:ext cx="564578" cy="4082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1x1</a:t>
            </a:r>
            <a:endParaRPr lang="ko-KR" altLang="en-US"/>
          </a:p>
        </p:txBody>
      </p:sp>
      <p:sp>
        <p:nvSpPr>
          <p:cNvPr id="53" name="평행 사변형 52"/>
          <p:cNvSpPr/>
          <p:nvPr/>
        </p:nvSpPr>
        <p:spPr>
          <a:xfrm rot="8430795">
            <a:off x="1939255" y="3673290"/>
            <a:ext cx="819821" cy="503563"/>
          </a:xfrm>
          <a:prstGeom prst="parallelogram">
            <a:avLst>
              <a:gd name="adj" fmla="val 80858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solidFill>
                <a:schemeClr val="bg1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2021801" y="3695338"/>
            <a:ext cx="564578" cy="4082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3x3</a:t>
            </a:r>
            <a:endParaRPr lang="ko-KR" altLang="en-US"/>
          </a:p>
        </p:txBody>
      </p:sp>
      <p:cxnSp>
        <p:nvCxnSpPr>
          <p:cNvPr id="14" name="구부러진 연결선 13"/>
          <p:cNvCxnSpPr>
            <a:endCxn id="73" idx="3"/>
          </p:cNvCxnSpPr>
          <p:nvPr/>
        </p:nvCxnSpPr>
        <p:spPr>
          <a:xfrm rot="10800000" flipV="1">
            <a:off x="1293745" y="1344706"/>
            <a:ext cx="4881146" cy="4582896"/>
          </a:xfrm>
          <a:prstGeom prst="curvedConnector3">
            <a:avLst/>
          </a:prstGeom>
          <a:ln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구부러진 연결선 57"/>
          <p:cNvCxnSpPr>
            <a:endCxn id="43" idx="3"/>
          </p:cNvCxnSpPr>
          <p:nvPr/>
        </p:nvCxnSpPr>
        <p:spPr>
          <a:xfrm rot="5400000">
            <a:off x="2818199" y="1978854"/>
            <a:ext cx="4556871" cy="3340625"/>
          </a:xfrm>
          <a:prstGeom prst="curvedConnector2">
            <a:avLst/>
          </a:prstGeom>
          <a:ln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구부러진 연결선 59"/>
          <p:cNvCxnSpPr>
            <a:endCxn id="75" idx="1"/>
          </p:cNvCxnSpPr>
          <p:nvPr/>
        </p:nvCxnSpPr>
        <p:spPr>
          <a:xfrm rot="5400000">
            <a:off x="5114716" y="3257943"/>
            <a:ext cx="4035333" cy="260906"/>
          </a:xfrm>
          <a:prstGeom prst="curvedConnector4">
            <a:avLst>
              <a:gd name="adj1" fmla="val 48427"/>
              <a:gd name="adj2" fmla="val 187618"/>
            </a:avLst>
          </a:prstGeom>
          <a:ln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평행 사변형 86"/>
          <p:cNvSpPr/>
          <p:nvPr/>
        </p:nvSpPr>
        <p:spPr>
          <a:xfrm rot="8621794">
            <a:off x="3848863" y="3750835"/>
            <a:ext cx="389230" cy="267638"/>
          </a:xfrm>
          <a:prstGeom prst="parallelogram">
            <a:avLst>
              <a:gd name="adj" fmla="val 69246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solidFill>
                <a:schemeClr val="bg1"/>
              </a:solidFill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3807410" y="3680527"/>
            <a:ext cx="564578" cy="4082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1x1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222470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20517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/>
              <a:t>Python </a:t>
            </a:r>
            <a:r>
              <a:rPr lang="ko-KR" altLang="en-US" sz="2800" b="1"/>
              <a:t>기본</a:t>
            </a:r>
            <a:endParaRPr lang="ko-KR" altLang="en-US" sz="2800" b="1" dirty="0"/>
          </a:p>
        </p:txBody>
      </p:sp>
      <p:sp>
        <p:nvSpPr>
          <p:cNvPr id="31" name="직사각형 30"/>
          <p:cNvSpPr/>
          <p:nvPr/>
        </p:nvSpPr>
        <p:spPr>
          <a:xfrm>
            <a:off x="649748" y="1644094"/>
            <a:ext cx="5343525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400">
                <a:latin typeface="+mn-ea"/>
              </a:rPr>
              <a:t>callable() : </a:t>
            </a:r>
            <a:r>
              <a:rPr lang="ko-KR" altLang="en-US" sz="1400">
                <a:latin typeface="+mn-ea"/>
              </a:rPr>
              <a:t>호출 가능한 </a:t>
            </a:r>
            <a:r>
              <a:rPr lang="en-US" altLang="ko-KR" sz="1400">
                <a:latin typeface="+mn-ea"/>
              </a:rPr>
              <a:t>object</a:t>
            </a:r>
            <a:br>
              <a:rPr lang="en-US" altLang="ko-KR" sz="1400">
                <a:latin typeface="+mn-ea"/>
              </a:rPr>
            </a:br>
            <a:r>
              <a:rPr lang="ko-KR" altLang="en-US" sz="1400">
                <a:latin typeface="+mn-ea"/>
              </a:rPr>
              <a:t>즉 </a:t>
            </a:r>
            <a:r>
              <a:rPr lang="en-US" altLang="ko-KR" sz="1400">
                <a:latin typeface="+mn-ea"/>
              </a:rPr>
              <a:t>object</a:t>
            </a:r>
            <a:r>
              <a:rPr lang="ko-KR" altLang="en-US" sz="1400">
                <a:latin typeface="+mn-ea"/>
              </a:rPr>
              <a:t>가 함수형태로 호출가능한가 여부</a:t>
            </a:r>
            <a:endParaRPr lang="en-US" altLang="ko-KR" sz="1400">
              <a:effectLst/>
              <a:latin typeface="+mn-ea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574444" y="2230799"/>
            <a:ext cx="2060179" cy="4082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>
                <a:solidFill>
                  <a:srgbClr val="CB4B16"/>
                </a:solidFill>
                <a:latin typeface="Consolas" panose="020B0609020204030204" pitchFamily="49" charset="0"/>
              </a:rPr>
              <a:t>ZeroPadding2D</a:t>
            </a:r>
            <a:endParaRPr lang="en-US" altLang="ko-KR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574518" y="1172356"/>
            <a:ext cx="1338828" cy="4082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>
                <a:solidFill>
                  <a:srgbClr val="CB4B16"/>
                </a:solidFill>
                <a:latin typeface="Consolas" panose="020B0609020204030204" pitchFamily="49" charset="0"/>
              </a:rPr>
              <a:t>Callable</a:t>
            </a:r>
            <a:endParaRPr lang="en-US" altLang="ko-KR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49748" y="2639052"/>
            <a:ext cx="884925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케라스의 </a:t>
            </a:r>
            <a:r>
              <a:rPr lang="en-US" altLang="ko-KR" sz="10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ZeroPadding2D </a:t>
            </a:r>
            <a:r>
              <a:rPr lang="ko-KR" altLang="en-US" sz="10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레이어는 </a:t>
            </a:r>
            <a:r>
              <a:rPr lang="en-US" altLang="ko-KR" sz="10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padding </a:t>
            </a:r>
            <a:r>
              <a:rPr lang="ko-KR" altLang="en-US" sz="10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인자 값을  </a:t>
            </a:r>
            <a:r>
              <a:rPr lang="en-US" altLang="ko-KR" sz="10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int / tuple of 2ints / tuple of 2 tuples of 2 ints</a:t>
            </a:r>
            <a:r>
              <a:rPr lang="ko-KR" altLang="en-US" sz="10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의 </a:t>
            </a:r>
            <a:r>
              <a:rPr lang="en-US" altLang="ko-KR" sz="10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3</a:t>
            </a:r>
            <a:r>
              <a:rPr lang="ko-KR" altLang="en-US" sz="10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가지 케이스로 받을 수 있다</a:t>
            </a:r>
            <a:r>
              <a:rPr lang="en-US" altLang="ko-KR" sz="10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  <a:r>
              <a:rPr lang="ko-KR" altLang="en-US" sz="10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/>
            </a:r>
            <a:br>
              <a:rPr lang="ko-KR" altLang="en-US" sz="10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</a:br>
            <a:endParaRPr lang="ko-KR" altLang="en-US" sz="105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r>
              <a:rPr lang="en-US" altLang="ko-KR" sz="10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 padding=2</a:t>
            </a:r>
            <a:r>
              <a:rPr lang="ko-KR" altLang="en-US" sz="10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로 주는 것은 </a:t>
            </a:r>
            <a:r>
              <a:rPr lang="en-US" altLang="ko-KR" sz="10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width</a:t>
            </a:r>
            <a:r>
              <a:rPr lang="ko-KR" altLang="en-US" sz="10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와 </a:t>
            </a:r>
            <a:r>
              <a:rPr lang="en-US" altLang="ko-KR" sz="10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height</a:t>
            </a:r>
            <a:r>
              <a:rPr lang="ko-KR" altLang="en-US" sz="10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의 크기를 </a:t>
            </a:r>
            <a:r>
              <a:rPr lang="en-US" altLang="ko-KR" sz="10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</a:t>
            </a:r>
            <a:r>
              <a:rPr lang="ko-KR" altLang="en-US" sz="10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씩 늘린다</a:t>
            </a:r>
            <a:r>
              <a:rPr lang="en-US" altLang="ko-KR" sz="10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 100x100 -&gt; 104x104</a:t>
            </a:r>
            <a:r>
              <a:rPr lang="ko-KR" altLang="en-US" sz="10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가 됨</a:t>
            </a:r>
            <a:br>
              <a:rPr lang="ko-KR" altLang="en-US" sz="10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</a:br>
            <a:endParaRPr lang="ko-KR" altLang="en-US" sz="105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r>
              <a:rPr lang="en-US" altLang="ko-KR" sz="10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 padding=(2, 2)</a:t>
            </a:r>
            <a:r>
              <a:rPr lang="ko-KR" altLang="en-US" sz="10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로 주는 것은 위의 케이스와 같다</a:t>
            </a:r>
            <a:r>
              <a:rPr lang="en-US" altLang="ko-KR" sz="10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 </a:t>
            </a:r>
            <a:r>
              <a:rPr lang="ko-KR" altLang="en-US" sz="10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그렇지만 </a:t>
            </a:r>
            <a:r>
              <a:rPr lang="en-US" altLang="ko-KR" sz="10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height, width</a:t>
            </a:r>
            <a:r>
              <a:rPr lang="ko-KR" altLang="en-US" sz="10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에 주는 </a:t>
            </a:r>
            <a:r>
              <a:rPr lang="en-US" altLang="ko-KR" sz="10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padding</a:t>
            </a:r>
            <a:r>
              <a:rPr lang="ko-KR" altLang="en-US" sz="10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값을 다르게 지정해줄 수 있다</a:t>
            </a:r>
            <a:r>
              <a:rPr lang="en-US" altLang="ko-KR" sz="10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  <a:endParaRPr lang="ko-KR" altLang="en-US" sz="105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endParaRPr lang="ko-KR" altLang="en-US" sz="105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r>
              <a:rPr lang="en-US" altLang="ko-KR" sz="10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 padding=((0,1), (0,1))</a:t>
            </a:r>
            <a:r>
              <a:rPr lang="ko-KR" altLang="en-US" sz="10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과 같이 </a:t>
            </a:r>
            <a:r>
              <a:rPr lang="en-US" altLang="ko-KR" sz="10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</a:t>
            </a:r>
            <a:r>
              <a:rPr lang="ko-KR" altLang="en-US" sz="10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개의 </a:t>
            </a:r>
            <a:r>
              <a:rPr lang="en-US" altLang="ko-KR" sz="10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int</a:t>
            </a:r>
            <a:r>
              <a:rPr lang="ko-KR" altLang="en-US" sz="10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를 가지고 있는 튜플을 </a:t>
            </a:r>
            <a:r>
              <a:rPr lang="en-US" altLang="ko-KR" sz="10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</a:t>
            </a:r>
            <a:r>
              <a:rPr lang="ko-KR" altLang="en-US" sz="10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개 사용한다</a:t>
            </a:r>
            <a:r>
              <a:rPr lang="en-US" altLang="ko-KR" sz="10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 ((top_pad, bottom_pad), (left_pad, right_pad))</a:t>
            </a:r>
            <a:r>
              <a:rPr lang="ko-KR" altLang="en-US" sz="10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이기 때문에 내가 원하는 위치에만 패딩 값을 줄 수 있다</a:t>
            </a:r>
            <a:r>
              <a:rPr lang="en-US" altLang="ko-KR" sz="10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  <a:endParaRPr lang="en-US" altLang="ko-KR" sz="1050">
              <a:effectLst/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74444" y="4075715"/>
            <a:ext cx="8361212" cy="2101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numpy.broadcast_to(array, shape, subok=False) </a:t>
            </a:r>
            <a:endParaRPr lang="ko-KR" altLang="en-US" sz="110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r>
              <a:rPr lang="ko-KR" altLang="en-US" sz="11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배열을 새로운 모양으로 브로드 캐스트합니다.</a:t>
            </a:r>
          </a:p>
          <a:p>
            <a:r>
              <a:rPr lang="ko-KR" altLang="en-US" sz="11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   Parameters</a:t>
            </a:r>
          </a:p>
          <a:p>
            <a:r>
              <a:rPr lang="ko-KR" altLang="en-US" sz="11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       arrayarray_like</a:t>
            </a:r>
          </a:p>
          <a:p>
            <a:r>
              <a:rPr lang="ko-KR" altLang="en-US" sz="11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           브로드 캐스트 할 배열입니다.</a:t>
            </a:r>
          </a:p>
          <a:p>
            <a:r>
              <a:rPr lang="ko-KR" altLang="en-US" sz="11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       shapetuple</a:t>
            </a:r>
          </a:p>
          <a:p>
            <a:r>
              <a:rPr lang="ko-KR" altLang="en-US" sz="11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           원하는 배열의 모양입니다.</a:t>
            </a:r>
          </a:p>
          <a:p>
            <a:r>
              <a:rPr lang="ko-KR" altLang="en-US" sz="11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       subokbool, optional</a:t>
            </a:r>
          </a:p>
          <a:p>
            <a:r>
              <a:rPr lang="ko-KR" altLang="en-US" sz="11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           True 인 경우 하위 클래스가 전달되고, 그렇지 않으면 반환 된 배열은 기본 클래스 배열이됩니다 (기본값).</a:t>
            </a:r>
          </a:p>
          <a:p>
            <a:r>
              <a:rPr lang="ko-KR" altLang="en-US" sz="11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   Returns</a:t>
            </a:r>
          </a:p>
          <a:p>
            <a:r>
              <a:rPr lang="ko-KR" altLang="en-US" sz="11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       broadcastarray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574444" y="6362589"/>
            <a:ext cx="5343525" cy="45152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/>
              <a:t>alist = [[1,2,3], [4,5,6], [7,8,9]]</a:t>
            </a:r>
          </a:p>
          <a:p>
            <a:endParaRPr lang="ko-KR" altLang="en-US"/>
          </a:p>
          <a:p>
            <a:r>
              <a:rPr lang="ko-KR" altLang="en-US"/>
              <a:t>for i in zip(alist):</a:t>
            </a:r>
          </a:p>
          <a:p>
            <a:r>
              <a:rPr lang="ko-KR" altLang="en-US"/>
              <a:t>    print(i)</a:t>
            </a:r>
          </a:p>
          <a:p>
            <a:r>
              <a:rPr lang="ko-KR" altLang="en-US"/>
              <a:t>    </a:t>
            </a:r>
          </a:p>
          <a:p>
            <a:r>
              <a:rPr lang="ko-KR" altLang="en-US"/>
              <a:t>([1, 2, 3],)</a:t>
            </a:r>
          </a:p>
          <a:p>
            <a:r>
              <a:rPr lang="ko-KR" altLang="en-US"/>
              <a:t>([4, 5, 6],)</a:t>
            </a:r>
          </a:p>
          <a:p>
            <a:r>
              <a:rPr lang="ko-KR" altLang="en-US"/>
              <a:t>([7, 8, 9],)</a:t>
            </a:r>
          </a:p>
          <a:p>
            <a:endParaRPr lang="ko-KR" altLang="en-US"/>
          </a:p>
          <a:p>
            <a:r>
              <a:rPr lang="ko-KR" altLang="en-US"/>
              <a:t>for i in zip(*alist):</a:t>
            </a:r>
          </a:p>
          <a:p>
            <a:r>
              <a:rPr lang="ko-KR" altLang="en-US"/>
              <a:t>    print(i)</a:t>
            </a:r>
          </a:p>
          <a:p>
            <a:r>
              <a:rPr lang="ko-KR" altLang="en-US"/>
              <a:t>(1, 4, 7)</a:t>
            </a:r>
          </a:p>
          <a:p>
            <a:r>
              <a:rPr lang="ko-KR" altLang="en-US"/>
              <a:t>(2, 5, 8)</a:t>
            </a:r>
          </a:p>
          <a:p>
            <a:r>
              <a:rPr lang="ko-KR" altLang="en-US"/>
              <a:t>(3, 6, 9)</a:t>
            </a:r>
          </a:p>
        </p:txBody>
      </p:sp>
    </p:spTree>
    <p:extLst>
      <p:ext uri="{BB962C8B-B14F-4D97-AF65-F5344CB8AC3E}">
        <p14:creationId xmlns:p14="http://schemas.microsoft.com/office/powerpoint/2010/main" val="269148864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20517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/>
              <a:t>Python </a:t>
            </a:r>
            <a:r>
              <a:rPr lang="ko-KR" altLang="en-US" sz="2800" b="1"/>
              <a:t>기본</a:t>
            </a:r>
            <a:endParaRPr lang="ko-KR" altLang="en-US" sz="2800" b="1" dirty="0"/>
          </a:p>
        </p:txBody>
      </p:sp>
      <p:sp>
        <p:nvSpPr>
          <p:cNvPr id="33" name="직사각형 32"/>
          <p:cNvSpPr/>
          <p:nvPr/>
        </p:nvSpPr>
        <p:spPr>
          <a:xfrm>
            <a:off x="574518" y="1172356"/>
            <a:ext cx="1287532" cy="4082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>
                <a:solidFill>
                  <a:srgbClr val="CB4B16"/>
                </a:solidFill>
                <a:latin typeface="Consolas" panose="020B0609020204030204" pitchFamily="49" charset="0"/>
              </a:rPr>
              <a:t>Zip </a:t>
            </a:r>
            <a:r>
              <a:rPr lang="ko-KR" altLang="en-US">
                <a:solidFill>
                  <a:srgbClr val="CB4B16"/>
                </a:solidFill>
                <a:latin typeface="Consolas" panose="020B0609020204030204" pitchFamily="49" charset="0"/>
              </a:rPr>
              <a:t>함수</a:t>
            </a:r>
            <a:endParaRPr lang="en-US" altLang="ko-KR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74518" y="1580609"/>
            <a:ext cx="5343525" cy="267765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200"/>
              <a:t>alist = [[1,2,3], [4,5,6], [7,8,9]]</a:t>
            </a:r>
          </a:p>
          <a:p>
            <a:endParaRPr lang="ko-KR" altLang="en-US" sz="1200"/>
          </a:p>
          <a:p>
            <a:r>
              <a:rPr lang="ko-KR" altLang="en-US" sz="1200"/>
              <a:t>for i in zip(alist):</a:t>
            </a:r>
          </a:p>
          <a:p>
            <a:r>
              <a:rPr lang="ko-KR" altLang="en-US" sz="1200"/>
              <a:t>    print(i)</a:t>
            </a:r>
          </a:p>
          <a:p>
            <a:r>
              <a:rPr lang="ko-KR" altLang="en-US" sz="1200"/>
              <a:t>    </a:t>
            </a:r>
          </a:p>
          <a:p>
            <a:r>
              <a:rPr lang="ko-KR" altLang="en-US" sz="1200"/>
              <a:t>([1, 2, 3],)</a:t>
            </a:r>
          </a:p>
          <a:p>
            <a:r>
              <a:rPr lang="ko-KR" altLang="en-US" sz="1200"/>
              <a:t>([4, 5, 6],)</a:t>
            </a:r>
          </a:p>
          <a:p>
            <a:r>
              <a:rPr lang="ko-KR" altLang="en-US" sz="1200"/>
              <a:t>([7, 8, 9],)</a:t>
            </a:r>
          </a:p>
          <a:p>
            <a:endParaRPr lang="ko-KR" altLang="en-US" sz="1200"/>
          </a:p>
          <a:p>
            <a:r>
              <a:rPr lang="ko-KR" altLang="en-US" sz="1200"/>
              <a:t>for i in zip(*alist):  </a:t>
            </a:r>
            <a:r>
              <a:rPr lang="en-US" altLang="ko-KR" sz="1200"/>
              <a:t>col </a:t>
            </a:r>
            <a:r>
              <a:rPr lang="ko-KR" altLang="en-US" sz="1200"/>
              <a:t>끼리 묶어 줌</a:t>
            </a:r>
          </a:p>
          <a:p>
            <a:r>
              <a:rPr lang="ko-KR" altLang="en-US" sz="1200"/>
              <a:t>    print(i)</a:t>
            </a:r>
          </a:p>
          <a:p>
            <a:r>
              <a:rPr lang="ko-KR" altLang="en-US" sz="1200"/>
              <a:t>(1, 4, 7)</a:t>
            </a:r>
          </a:p>
          <a:p>
            <a:r>
              <a:rPr lang="ko-KR" altLang="en-US" sz="1200"/>
              <a:t>(2, 5, 8)</a:t>
            </a:r>
          </a:p>
          <a:p>
            <a:r>
              <a:rPr lang="ko-KR" altLang="en-US" sz="1200"/>
              <a:t>(3, 6, 9)</a:t>
            </a:r>
          </a:p>
        </p:txBody>
      </p:sp>
    </p:spTree>
    <p:extLst>
      <p:ext uri="{BB962C8B-B14F-4D97-AF65-F5344CB8AC3E}">
        <p14:creationId xmlns:p14="http://schemas.microsoft.com/office/powerpoint/2010/main" val="46130404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20517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/>
              <a:t>Python </a:t>
            </a:r>
            <a:r>
              <a:rPr lang="ko-KR" altLang="en-US" sz="2800" b="1"/>
              <a:t>기본</a:t>
            </a:r>
            <a:endParaRPr lang="ko-KR" altLang="en-US" sz="2800" b="1" dirty="0"/>
          </a:p>
        </p:txBody>
      </p:sp>
      <p:sp>
        <p:nvSpPr>
          <p:cNvPr id="33" name="직사각형 32"/>
          <p:cNvSpPr/>
          <p:nvPr/>
        </p:nvSpPr>
        <p:spPr>
          <a:xfrm>
            <a:off x="574518" y="1172356"/>
            <a:ext cx="2297424" cy="4082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>
                <a:solidFill>
                  <a:srgbClr val="CB4B16"/>
                </a:solidFill>
                <a:latin typeface="Consolas" panose="020B0609020204030204" pitchFamily="49" charset="0"/>
              </a:rPr>
              <a:t>bach_slice </a:t>
            </a:r>
            <a:r>
              <a:rPr lang="ko-KR" altLang="en-US">
                <a:solidFill>
                  <a:srgbClr val="CB4B16"/>
                </a:solidFill>
                <a:latin typeface="Consolas" panose="020B0609020204030204" pitchFamily="49" charset="0"/>
              </a:rPr>
              <a:t>함수</a:t>
            </a:r>
            <a:endParaRPr lang="en-US" altLang="ko-KR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76724" y="1657104"/>
            <a:ext cx="2618179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/>
              <a:t>입력텐서가 주어질 때 가장 큰 값을 기준으로</a:t>
            </a:r>
            <a:endParaRPr lang="en-US" altLang="ko-KR" sz="1200"/>
          </a:p>
          <a:p>
            <a:r>
              <a:rPr lang="ko-KR" altLang="en-US" sz="1200"/>
              <a:t>순서 대로 뽑아 주는 함수이다</a:t>
            </a:r>
            <a:r>
              <a:rPr lang="en-US" altLang="ko-KR" sz="1200"/>
              <a:t>.</a:t>
            </a:r>
          </a:p>
          <a:p>
            <a:r>
              <a:rPr lang="ko-KR" altLang="en-US" sz="1200"/>
              <a:t>만일 입력이 </a:t>
            </a:r>
            <a:r>
              <a:rPr lang="en-US" altLang="ko-KR" sz="1200"/>
              <a:t>1</a:t>
            </a:r>
            <a:r>
              <a:rPr lang="ko-KR" altLang="en-US" sz="1200"/>
              <a:t>차원이면</a:t>
            </a:r>
            <a:endParaRPr lang="en-US" altLang="ko-KR" sz="1200"/>
          </a:p>
          <a:p>
            <a:r>
              <a:rPr lang="en-US" altLang="ko-KR" sz="1200">
                <a:latin typeface="Consolas" panose="020B0609020204030204" pitchFamily="49" charset="0"/>
              </a:rPr>
              <a:t>inputs_slice 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800000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200">
                <a:latin typeface="Consolas" panose="020B0609020204030204" pitchFamily="49" charset="0"/>
              </a:rPr>
              <a:t>x </a:t>
            </a:r>
            <a:r>
              <a:rPr lang="en-US" altLang="ko-KR" sz="1200">
                <a:solidFill>
                  <a:srgbClr val="00008B"/>
                </a:solidFill>
                <a:latin typeface="Consolas" panose="020B0609020204030204" pitchFamily="49" charset="0"/>
              </a:rPr>
              <a:t>for</a:t>
            </a:r>
            <a:r>
              <a:rPr lang="en-US" altLang="ko-KR" sz="1200">
                <a:latin typeface="Consolas" panose="020B0609020204030204" pitchFamily="49" charset="0"/>
              </a:rPr>
              <a:t> x in inputs</a:t>
            </a:r>
            <a:r>
              <a:rPr lang="en-US" altLang="ko-KR" sz="1200">
                <a:solidFill>
                  <a:srgbClr val="800000"/>
                </a:solidFill>
                <a:latin typeface="Consolas" panose="020B0609020204030204" pitchFamily="49" charset="0"/>
              </a:rPr>
              <a:t>]</a:t>
            </a:r>
            <a:endParaRPr lang="en-US" altLang="ko-KR" sz="1200">
              <a:latin typeface="Consolas" panose="020B0609020204030204" pitchFamily="49" charset="0"/>
            </a:endParaRPr>
          </a:p>
          <a:p>
            <a:r>
              <a:rPr lang="ko-KR" altLang="en-US" sz="1200"/>
              <a:t>수정 하여야 한다</a:t>
            </a:r>
            <a:r>
              <a:rPr lang="en-US" altLang="ko-KR" sz="1200"/>
              <a:t>.</a:t>
            </a:r>
            <a:endParaRPr lang="ko-KR" altLang="en-US" sz="1200"/>
          </a:p>
        </p:txBody>
      </p:sp>
      <p:sp>
        <p:nvSpPr>
          <p:cNvPr id="2" name="직사각형 1"/>
          <p:cNvSpPr/>
          <p:nvPr/>
        </p:nvSpPr>
        <p:spPr>
          <a:xfrm>
            <a:off x="3117864" y="1172356"/>
            <a:ext cx="7520609" cy="62478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t">
              <a:buFont typeface="+mj-lt"/>
              <a:buAutoNum type="arabicPeriod"/>
            </a:pPr>
            <a:r>
              <a:rPr lang="en-US" altLang="ko-KR" sz="800">
                <a:latin typeface="Consolas" panose="020B0609020204030204" pitchFamily="49" charset="0"/>
              </a:rPr>
              <a:t>import numpy </a:t>
            </a:r>
            <a:r>
              <a:rPr lang="en-US" altLang="ko-KR" sz="800">
                <a:solidFill>
                  <a:srgbClr val="00008B"/>
                </a:solidFill>
                <a:latin typeface="Consolas" panose="020B0609020204030204" pitchFamily="49" charset="0"/>
              </a:rPr>
              <a:t>as</a:t>
            </a:r>
            <a:r>
              <a:rPr lang="en-US" altLang="ko-KR" sz="800">
                <a:latin typeface="Consolas" panose="020B0609020204030204" pitchFamily="49" charset="0"/>
              </a:rPr>
              <a:t> np</a:t>
            </a:r>
          </a:p>
          <a:p>
            <a:pPr fontAlgn="t">
              <a:buFont typeface="+mj-lt"/>
              <a:buAutoNum type="arabicPeriod"/>
            </a:pPr>
            <a:r>
              <a:rPr lang="en-US" altLang="ko-KR" sz="800">
                <a:latin typeface="Consolas" panose="020B0609020204030204" pitchFamily="49" charset="0"/>
              </a:rPr>
              <a:t>import tensorflow </a:t>
            </a:r>
            <a:r>
              <a:rPr lang="en-US" altLang="ko-KR" sz="800">
                <a:solidFill>
                  <a:srgbClr val="00008B"/>
                </a:solidFill>
                <a:latin typeface="Consolas" panose="020B0609020204030204" pitchFamily="49" charset="0"/>
              </a:rPr>
              <a:t>as</a:t>
            </a:r>
            <a:r>
              <a:rPr lang="en-US" altLang="ko-KR" sz="800">
                <a:latin typeface="Consolas" panose="020B0609020204030204" pitchFamily="49" charset="0"/>
              </a:rPr>
              <a:t> tf</a:t>
            </a:r>
          </a:p>
          <a:p>
            <a:pPr fontAlgn="t">
              <a:buFont typeface="+mj-lt"/>
              <a:buAutoNum type="arabicPeriod"/>
            </a:pPr>
            <a:r>
              <a:rPr lang="en-US" altLang="ko-KR" sz="800">
                <a:latin typeface="Consolas" panose="020B0609020204030204" pitchFamily="49" charset="0"/>
              </a:rPr>
              <a:t> </a:t>
            </a:r>
          </a:p>
          <a:p>
            <a:pPr fontAlgn="t">
              <a:buFont typeface="+mj-lt"/>
              <a:buAutoNum type="arabicPeriod"/>
            </a:pPr>
            <a:r>
              <a:rPr lang="en-US" altLang="ko-KR" sz="800">
                <a:latin typeface="Consolas" panose="020B0609020204030204" pitchFamily="49" charset="0"/>
              </a:rPr>
              <a:t>def batch_slice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800">
                <a:latin typeface="Consolas" panose="020B0609020204030204" pitchFamily="49" charset="0"/>
              </a:rPr>
              <a:t>inputs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800">
                <a:latin typeface="Consolas" panose="020B0609020204030204" pitchFamily="49" charset="0"/>
              </a:rPr>
              <a:t> graph_fn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800">
                <a:latin typeface="Consolas" panose="020B0609020204030204" pitchFamily="49" charset="0"/>
              </a:rPr>
              <a:t> batch_size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800">
                <a:latin typeface="Consolas" panose="020B0609020204030204" pitchFamily="49" charset="0"/>
              </a:rPr>
              <a:t> names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800">
                <a:latin typeface="Consolas" panose="020B0609020204030204" pitchFamily="49" charset="0"/>
              </a:rPr>
              <a:t>None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)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endParaRPr lang="en-US" altLang="ko-KR" sz="800">
              <a:latin typeface="Consolas" panose="020B0609020204030204" pitchFamily="49" charset="0"/>
            </a:endParaRPr>
          </a:p>
          <a:p>
            <a:pPr fontAlgn="t">
              <a:buFont typeface="+mj-lt"/>
              <a:buAutoNum type="arabicPeriod"/>
            </a:pPr>
            <a:r>
              <a:rPr lang="en-US" altLang="ko-KR" sz="800">
                <a:latin typeface="Consolas" panose="020B0609020204030204" pitchFamily="49" charset="0"/>
              </a:rPr>
              <a:t>    </a:t>
            </a:r>
            <a:r>
              <a:rPr lang="en-US" altLang="ko-KR" sz="800">
                <a:solidFill>
                  <a:srgbClr val="FF00FF"/>
                </a:solidFill>
                <a:latin typeface="Consolas" panose="020B0609020204030204" pitchFamily="49" charset="0"/>
              </a:rPr>
              <a:t>"""Splits inputs into slices and feeds each slice to a copy of the given</a:t>
            </a:r>
            <a:endParaRPr lang="en-US" altLang="ko-KR" sz="800">
              <a:latin typeface="Consolas" panose="020B0609020204030204" pitchFamily="49" charset="0"/>
            </a:endParaRPr>
          </a:p>
          <a:p>
            <a:pPr fontAlgn="t">
              <a:buFont typeface="+mj-lt"/>
              <a:buAutoNum type="arabicPeriod"/>
            </a:pPr>
            <a:r>
              <a:rPr lang="en-US" altLang="ko-KR" sz="800">
                <a:solidFill>
                  <a:srgbClr val="FF00FF"/>
                </a:solidFill>
                <a:latin typeface="Consolas" panose="020B0609020204030204" pitchFamily="49" charset="0"/>
              </a:rPr>
              <a:t>   computation graph and then combines the results. It allows you to run a</a:t>
            </a:r>
            <a:endParaRPr lang="en-US" altLang="ko-KR" sz="800">
              <a:latin typeface="Consolas" panose="020B0609020204030204" pitchFamily="49" charset="0"/>
            </a:endParaRPr>
          </a:p>
          <a:p>
            <a:pPr fontAlgn="t">
              <a:buFont typeface="+mj-lt"/>
              <a:buAutoNum type="arabicPeriod"/>
            </a:pPr>
            <a:r>
              <a:rPr lang="en-US" altLang="ko-KR" sz="800">
                <a:solidFill>
                  <a:srgbClr val="FF00FF"/>
                </a:solidFill>
                <a:latin typeface="Consolas" panose="020B0609020204030204" pitchFamily="49" charset="0"/>
              </a:rPr>
              <a:t>   graph on a batch of inputs even if the graph is written to support one</a:t>
            </a:r>
            <a:endParaRPr lang="en-US" altLang="ko-KR" sz="800">
              <a:latin typeface="Consolas" panose="020B0609020204030204" pitchFamily="49" charset="0"/>
            </a:endParaRPr>
          </a:p>
          <a:p>
            <a:pPr fontAlgn="t">
              <a:buFont typeface="+mj-lt"/>
              <a:buAutoNum type="arabicPeriod"/>
            </a:pPr>
            <a:r>
              <a:rPr lang="en-US" altLang="ko-KR" sz="800">
                <a:solidFill>
                  <a:srgbClr val="FF00FF"/>
                </a:solidFill>
                <a:latin typeface="Consolas" panose="020B0609020204030204" pitchFamily="49" charset="0"/>
              </a:rPr>
              <a:t>   instance only.</a:t>
            </a:r>
            <a:endParaRPr lang="en-US" altLang="ko-KR" sz="800">
              <a:latin typeface="Consolas" panose="020B0609020204030204" pitchFamily="49" charset="0"/>
            </a:endParaRPr>
          </a:p>
          <a:p>
            <a:pPr fontAlgn="t">
              <a:buFont typeface="+mj-lt"/>
              <a:buAutoNum type="arabicPeriod"/>
            </a:pPr>
            <a:r>
              <a:rPr lang="en-US" altLang="ko-KR" sz="800">
                <a:latin typeface="Consolas" panose="020B0609020204030204" pitchFamily="49" charset="0"/>
              </a:rPr>
              <a:t> </a:t>
            </a:r>
          </a:p>
          <a:p>
            <a:pPr fontAlgn="t">
              <a:buFont typeface="+mj-lt"/>
              <a:buAutoNum type="arabicPeriod"/>
            </a:pPr>
            <a:r>
              <a:rPr lang="en-US" altLang="ko-KR" sz="800">
                <a:solidFill>
                  <a:srgbClr val="FF00FF"/>
                </a:solidFill>
                <a:latin typeface="Consolas" panose="020B0609020204030204" pitchFamily="49" charset="0"/>
              </a:rPr>
              <a:t>   inputs: list of tensors. All must have the same first dimension length</a:t>
            </a:r>
            <a:endParaRPr lang="en-US" altLang="ko-KR" sz="800">
              <a:latin typeface="Consolas" panose="020B0609020204030204" pitchFamily="49" charset="0"/>
            </a:endParaRPr>
          </a:p>
          <a:p>
            <a:pPr fontAlgn="t">
              <a:buFont typeface="+mj-lt"/>
              <a:buAutoNum type="arabicPeriod"/>
            </a:pPr>
            <a:r>
              <a:rPr lang="en-US" altLang="ko-KR" sz="800">
                <a:solidFill>
                  <a:srgbClr val="FF00FF"/>
                </a:solidFill>
                <a:latin typeface="Consolas" panose="020B0609020204030204" pitchFamily="49" charset="0"/>
              </a:rPr>
              <a:t>   graph_fn: A function that returns a TF tensor that's part of a graph.</a:t>
            </a:r>
            <a:endParaRPr lang="en-US" altLang="ko-KR" sz="800">
              <a:latin typeface="Consolas" panose="020B0609020204030204" pitchFamily="49" charset="0"/>
            </a:endParaRPr>
          </a:p>
          <a:p>
            <a:pPr fontAlgn="t">
              <a:buFont typeface="+mj-lt"/>
              <a:buAutoNum type="arabicPeriod"/>
            </a:pPr>
            <a:r>
              <a:rPr lang="en-US" altLang="ko-KR" sz="800">
                <a:solidFill>
                  <a:srgbClr val="FF00FF"/>
                </a:solidFill>
                <a:latin typeface="Consolas" panose="020B0609020204030204" pitchFamily="49" charset="0"/>
              </a:rPr>
              <a:t>   batch_size: number of slices to divide the data into.</a:t>
            </a:r>
            <a:endParaRPr lang="en-US" altLang="ko-KR" sz="800">
              <a:latin typeface="Consolas" panose="020B0609020204030204" pitchFamily="49" charset="0"/>
            </a:endParaRPr>
          </a:p>
          <a:p>
            <a:pPr fontAlgn="t">
              <a:buFont typeface="+mj-lt"/>
              <a:buAutoNum type="arabicPeriod"/>
            </a:pPr>
            <a:r>
              <a:rPr lang="en-US" altLang="ko-KR" sz="800">
                <a:solidFill>
                  <a:srgbClr val="FF00FF"/>
                </a:solidFill>
                <a:latin typeface="Consolas" panose="020B0609020204030204" pitchFamily="49" charset="0"/>
              </a:rPr>
              <a:t>   names: If provided, assigns names to the resulting tensors.</a:t>
            </a:r>
            <a:endParaRPr lang="en-US" altLang="ko-KR" sz="800">
              <a:latin typeface="Consolas" panose="020B0609020204030204" pitchFamily="49" charset="0"/>
            </a:endParaRPr>
          </a:p>
          <a:p>
            <a:pPr fontAlgn="t">
              <a:buFont typeface="+mj-lt"/>
              <a:buAutoNum type="arabicPeriod"/>
            </a:pPr>
            <a:r>
              <a:rPr lang="en-US" altLang="ko-KR" sz="800">
                <a:solidFill>
                  <a:srgbClr val="FF00FF"/>
                </a:solidFill>
                <a:latin typeface="Consolas" panose="020B0609020204030204" pitchFamily="49" charset="0"/>
              </a:rPr>
              <a:t>   """</a:t>
            </a:r>
            <a:endParaRPr lang="en-US" altLang="ko-KR" sz="800">
              <a:latin typeface="Consolas" panose="020B0609020204030204" pitchFamily="49" charset="0"/>
            </a:endParaRPr>
          </a:p>
          <a:p>
            <a:pPr fontAlgn="t">
              <a:buFont typeface="+mj-lt"/>
              <a:buAutoNum type="arabicPeriod"/>
            </a:pPr>
            <a:r>
              <a:rPr lang="en-US" altLang="ko-KR" sz="800">
                <a:latin typeface="Consolas" panose="020B0609020204030204" pitchFamily="49" charset="0"/>
              </a:rPr>
              <a:t>    </a:t>
            </a:r>
            <a:r>
              <a:rPr lang="en-US" altLang="ko-KR" sz="800">
                <a:solidFill>
                  <a:srgbClr val="00008B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800">
                <a:latin typeface="Consolas" panose="020B0609020204030204" pitchFamily="49" charset="0"/>
              </a:rPr>
              <a:t> not isinstance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800">
                <a:latin typeface="Consolas" panose="020B0609020204030204" pitchFamily="49" charset="0"/>
              </a:rPr>
              <a:t>inputs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800">
                <a:latin typeface="Consolas" panose="020B0609020204030204" pitchFamily="49" charset="0"/>
              </a:rPr>
              <a:t> </a:t>
            </a:r>
            <a:r>
              <a:rPr lang="en-US" altLang="ko-KR" sz="800">
                <a:solidFill>
                  <a:srgbClr val="FF0000"/>
                </a:solidFill>
                <a:latin typeface="Consolas" panose="020B0609020204030204" pitchFamily="49" charset="0"/>
                <a:hlinkClick r:id="rId2"/>
              </a:rPr>
              <a:t>list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)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endParaRPr lang="en-US" altLang="ko-KR" sz="800">
              <a:latin typeface="Consolas" panose="020B0609020204030204" pitchFamily="49" charset="0"/>
            </a:endParaRPr>
          </a:p>
          <a:p>
            <a:pPr fontAlgn="t">
              <a:buFont typeface="+mj-lt"/>
              <a:buAutoNum type="arabicPeriod"/>
            </a:pPr>
            <a:r>
              <a:rPr lang="en-US" altLang="ko-KR" sz="800">
                <a:latin typeface="Consolas" panose="020B0609020204030204" pitchFamily="49" charset="0"/>
              </a:rPr>
              <a:t>        inputs 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800">
                <a:latin typeface="Consolas" panose="020B0609020204030204" pitchFamily="49" charset="0"/>
              </a:rPr>
              <a:t> 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800">
                <a:latin typeface="Consolas" panose="020B0609020204030204" pitchFamily="49" charset="0"/>
              </a:rPr>
              <a:t>inputs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]</a:t>
            </a:r>
            <a:endParaRPr lang="en-US" altLang="ko-KR" sz="800">
              <a:latin typeface="Consolas" panose="020B0609020204030204" pitchFamily="49" charset="0"/>
            </a:endParaRPr>
          </a:p>
          <a:p>
            <a:pPr fontAlgn="t">
              <a:buFont typeface="+mj-lt"/>
              <a:buAutoNum type="arabicPeriod"/>
            </a:pPr>
            <a:r>
              <a:rPr lang="en-US" altLang="ko-KR" sz="800">
                <a:latin typeface="Consolas" panose="020B0609020204030204" pitchFamily="49" charset="0"/>
              </a:rPr>
              <a:t> </a:t>
            </a:r>
          </a:p>
          <a:p>
            <a:pPr fontAlgn="t">
              <a:buFont typeface="+mj-lt"/>
              <a:buAutoNum type="arabicPeriod"/>
            </a:pPr>
            <a:r>
              <a:rPr lang="en-US" altLang="ko-KR" sz="800">
                <a:latin typeface="Consolas" panose="020B0609020204030204" pitchFamily="49" charset="0"/>
              </a:rPr>
              <a:t>    outputs 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800">
                <a:latin typeface="Consolas" panose="020B0609020204030204" pitchFamily="49" charset="0"/>
              </a:rPr>
              <a:t> 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[]</a:t>
            </a:r>
            <a:endParaRPr lang="en-US" altLang="ko-KR" sz="800">
              <a:latin typeface="Consolas" panose="020B0609020204030204" pitchFamily="49" charset="0"/>
            </a:endParaRPr>
          </a:p>
          <a:p>
            <a:pPr fontAlgn="t">
              <a:buFont typeface="+mj-lt"/>
              <a:buAutoNum type="arabicPeriod"/>
            </a:pPr>
            <a:r>
              <a:rPr lang="en-US" altLang="ko-KR" sz="800">
                <a:latin typeface="Consolas" panose="020B0609020204030204" pitchFamily="49" charset="0"/>
              </a:rPr>
              <a:t>    </a:t>
            </a:r>
            <a:r>
              <a:rPr lang="en-US" altLang="ko-KR" sz="800">
                <a:solidFill>
                  <a:srgbClr val="00008B"/>
                </a:solidFill>
                <a:latin typeface="Consolas" panose="020B0609020204030204" pitchFamily="49" charset="0"/>
              </a:rPr>
              <a:t>for</a:t>
            </a:r>
            <a:r>
              <a:rPr lang="en-US" altLang="ko-KR" sz="800">
                <a:latin typeface="Consolas" panose="020B0609020204030204" pitchFamily="49" charset="0"/>
              </a:rPr>
              <a:t> i in </a:t>
            </a:r>
            <a:r>
              <a:rPr lang="en-US" altLang="ko-KR" sz="800">
                <a:solidFill>
                  <a:srgbClr val="FF0000"/>
                </a:solidFill>
                <a:latin typeface="Consolas" panose="020B0609020204030204" pitchFamily="49" charset="0"/>
                <a:hlinkClick r:id="rId3"/>
              </a:rPr>
              <a:t>range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800">
                <a:latin typeface="Consolas" panose="020B0609020204030204" pitchFamily="49" charset="0"/>
              </a:rPr>
              <a:t>batch_size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)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endParaRPr lang="en-US" altLang="ko-KR" sz="800">
              <a:latin typeface="Consolas" panose="020B0609020204030204" pitchFamily="49" charset="0"/>
            </a:endParaRPr>
          </a:p>
          <a:p>
            <a:pPr fontAlgn="t">
              <a:buFont typeface="+mj-lt"/>
              <a:buAutoNum type="arabicPeriod"/>
            </a:pPr>
            <a:r>
              <a:rPr lang="en-US" altLang="ko-KR" sz="800">
                <a:latin typeface="Consolas" panose="020B0609020204030204" pitchFamily="49" charset="0"/>
              </a:rPr>
              <a:t>        inputs_slice 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800">
                <a:latin typeface="Consolas" panose="020B0609020204030204" pitchFamily="49" charset="0"/>
              </a:rPr>
              <a:t> 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800">
                <a:latin typeface="Consolas" panose="020B0609020204030204" pitchFamily="49" charset="0"/>
              </a:rPr>
              <a:t>x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800">
                <a:latin typeface="Consolas" panose="020B0609020204030204" pitchFamily="49" charset="0"/>
              </a:rPr>
              <a:t>i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]</a:t>
            </a:r>
            <a:r>
              <a:rPr lang="en-US" altLang="ko-KR" sz="800">
                <a:latin typeface="Consolas" panose="020B0609020204030204" pitchFamily="49" charset="0"/>
              </a:rPr>
              <a:t> </a:t>
            </a:r>
            <a:r>
              <a:rPr lang="en-US" altLang="ko-KR" sz="800">
                <a:solidFill>
                  <a:srgbClr val="00008B"/>
                </a:solidFill>
                <a:latin typeface="Consolas" panose="020B0609020204030204" pitchFamily="49" charset="0"/>
              </a:rPr>
              <a:t>for</a:t>
            </a:r>
            <a:r>
              <a:rPr lang="en-US" altLang="ko-KR" sz="800">
                <a:latin typeface="Consolas" panose="020B0609020204030204" pitchFamily="49" charset="0"/>
              </a:rPr>
              <a:t> x in inputs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]</a:t>
            </a:r>
            <a:endParaRPr lang="en-US" altLang="ko-KR" sz="800">
              <a:latin typeface="Consolas" panose="020B0609020204030204" pitchFamily="49" charset="0"/>
            </a:endParaRPr>
          </a:p>
          <a:p>
            <a:pPr fontAlgn="t">
              <a:buFont typeface="+mj-lt"/>
              <a:buAutoNum type="arabicPeriod"/>
            </a:pPr>
            <a:r>
              <a:rPr lang="en-US" altLang="ko-KR" sz="800">
                <a:latin typeface="Consolas" panose="020B0609020204030204" pitchFamily="49" charset="0"/>
              </a:rPr>
              <a:t>        output_slice 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800">
                <a:latin typeface="Consolas" panose="020B0609020204030204" pitchFamily="49" charset="0"/>
              </a:rPr>
              <a:t> graph_fn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*</a:t>
            </a:r>
            <a:r>
              <a:rPr lang="en-US" altLang="ko-KR" sz="800">
                <a:latin typeface="Consolas" panose="020B0609020204030204" pitchFamily="49" charset="0"/>
              </a:rPr>
              <a:t>inputs_slice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)</a:t>
            </a:r>
            <a:endParaRPr lang="en-US" altLang="ko-KR" sz="800">
              <a:latin typeface="Consolas" panose="020B0609020204030204" pitchFamily="49" charset="0"/>
            </a:endParaRPr>
          </a:p>
          <a:p>
            <a:pPr fontAlgn="t">
              <a:buFont typeface="+mj-lt"/>
              <a:buAutoNum type="arabicPeriod"/>
            </a:pPr>
            <a:r>
              <a:rPr lang="en-US" altLang="ko-KR" sz="800">
                <a:latin typeface="Consolas" panose="020B0609020204030204" pitchFamily="49" charset="0"/>
              </a:rPr>
              <a:t>        </a:t>
            </a:r>
            <a:r>
              <a:rPr lang="en-US" altLang="ko-KR" sz="800">
                <a:solidFill>
                  <a:srgbClr val="00008B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800">
                <a:latin typeface="Consolas" panose="020B0609020204030204" pitchFamily="49" charset="0"/>
              </a:rPr>
              <a:t> not isinstance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800">
                <a:latin typeface="Consolas" panose="020B0609020204030204" pitchFamily="49" charset="0"/>
              </a:rPr>
              <a:t>output_slice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800">
                <a:latin typeface="Consolas" panose="020B0609020204030204" pitchFamily="49" charset="0"/>
              </a:rPr>
              <a:t> 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800">
                <a:latin typeface="Consolas" panose="020B0609020204030204" pitchFamily="49" charset="0"/>
              </a:rPr>
              <a:t>tuple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800">
                <a:latin typeface="Consolas" panose="020B0609020204030204" pitchFamily="49" charset="0"/>
              </a:rPr>
              <a:t> </a:t>
            </a:r>
            <a:r>
              <a:rPr lang="en-US" altLang="ko-KR" sz="800">
                <a:solidFill>
                  <a:srgbClr val="FF0000"/>
                </a:solidFill>
                <a:latin typeface="Consolas" panose="020B0609020204030204" pitchFamily="49" charset="0"/>
                <a:hlinkClick r:id="rId2"/>
              </a:rPr>
              <a:t>list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))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endParaRPr lang="en-US" altLang="ko-KR" sz="800">
              <a:latin typeface="Consolas" panose="020B0609020204030204" pitchFamily="49" charset="0"/>
            </a:endParaRPr>
          </a:p>
          <a:p>
            <a:pPr fontAlgn="t">
              <a:buFont typeface="+mj-lt"/>
              <a:buAutoNum type="arabicPeriod"/>
            </a:pPr>
            <a:r>
              <a:rPr lang="en-US" altLang="ko-KR" sz="800">
                <a:latin typeface="Consolas" panose="020B0609020204030204" pitchFamily="49" charset="0"/>
              </a:rPr>
              <a:t>            output_slice 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800">
                <a:latin typeface="Consolas" panose="020B0609020204030204" pitchFamily="49" charset="0"/>
              </a:rPr>
              <a:t> 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800">
                <a:latin typeface="Consolas" panose="020B0609020204030204" pitchFamily="49" charset="0"/>
              </a:rPr>
              <a:t>output_slice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]</a:t>
            </a:r>
            <a:endParaRPr lang="en-US" altLang="ko-KR" sz="800">
              <a:latin typeface="Consolas" panose="020B0609020204030204" pitchFamily="49" charset="0"/>
            </a:endParaRPr>
          </a:p>
          <a:p>
            <a:pPr fontAlgn="t">
              <a:buFont typeface="+mj-lt"/>
              <a:buAutoNum type="arabicPeriod"/>
            </a:pPr>
            <a:r>
              <a:rPr lang="en-US" altLang="ko-KR" sz="800">
                <a:latin typeface="Consolas" panose="020B0609020204030204" pitchFamily="49" charset="0"/>
              </a:rPr>
              <a:t>        outputs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800">
                <a:latin typeface="Consolas" panose="020B0609020204030204" pitchFamily="49" charset="0"/>
              </a:rPr>
              <a:t>append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800">
                <a:latin typeface="Consolas" panose="020B0609020204030204" pitchFamily="49" charset="0"/>
              </a:rPr>
              <a:t>output_slice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)</a:t>
            </a:r>
            <a:endParaRPr lang="en-US" altLang="ko-KR" sz="800">
              <a:latin typeface="Consolas" panose="020B0609020204030204" pitchFamily="49" charset="0"/>
            </a:endParaRPr>
          </a:p>
          <a:p>
            <a:pPr fontAlgn="t">
              <a:buFont typeface="+mj-lt"/>
              <a:buAutoNum type="arabicPeriod"/>
            </a:pPr>
            <a:r>
              <a:rPr lang="en-US" altLang="ko-KR" sz="800">
                <a:latin typeface="Consolas" panose="020B0609020204030204" pitchFamily="49" charset="0"/>
              </a:rPr>
              <a:t>    </a:t>
            </a:r>
            <a:r>
              <a:rPr lang="en-US" altLang="ko-KR" sz="800" i="1">
                <a:solidFill>
                  <a:srgbClr val="666666"/>
                </a:solidFill>
                <a:latin typeface="Consolas" panose="020B0609020204030204" pitchFamily="49" charset="0"/>
              </a:rPr>
              <a:t># Change outputs from a list of slices where each is</a:t>
            </a:r>
            <a:endParaRPr lang="en-US" altLang="ko-KR" sz="800">
              <a:latin typeface="Consolas" panose="020B0609020204030204" pitchFamily="49" charset="0"/>
            </a:endParaRPr>
          </a:p>
          <a:p>
            <a:pPr fontAlgn="t">
              <a:buFont typeface="+mj-lt"/>
              <a:buAutoNum type="arabicPeriod"/>
            </a:pPr>
            <a:r>
              <a:rPr lang="en-US" altLang="ko-KR" sz="800">
                <a:latin typeface="Consolas" panose="020B0609020204030204" pitchFamily="49" charset="0"/>
              </a:rPr>
              <a:t>   </a:t>
            </a:r>
            <a:r>
              <a:rPr lang="en-US" altLang="ko-KR" sz="800" i="1">
                <a:solidFill>
                  <a:srgbClr val="666666"/>
                </a:solidFill>
                <a:latin typeface="Consolas" panose="020B0609020204030204" pitchFamily="49" charset="0"/>
              </a:rPr>
              <a:t># a list of outputs to a list of outputs and each has</a:t>
            </a:r>
            <a:endParaRPr lang="en-US" altLang="ko-KR" sz="800">
              <a:latin typeface="Consolas" panose="020B0609020204030204" pitchFamily="49" charset="0"/>
            </a:endParaRPr>
          </a:p>
          <a:p>
            <a:pPr fontAlgn="t">
              <a:buFont typeface="+mj-lt"/>
              <a:buAutoNum type="arabicPeriod"/>
            </a:pPr>
            <a:r>
              <a:rPr lang="en-US" altLang="ko-KR" sz="800">
                <a:latin typeface="Consolas" panose="020B0609020204030204" pitchFamily="49" charset="0"/>
              </a:rPr>
              <a:t>   </a:t>
            </a:r>
            <a:r>
              <a:rPr lang="en-US" altLang="ko-KR" sz="800" i="1">
                <a:solidFill>
                  <a:srgbClr val="666666"/>
                </a:solidFill>
                <a:latin typeface="Consolas" panose="020B0609020204030204" pitchFamily="49" charset="0"/>
              </a:rPr>
              <a:t># a list of slices</a:t>
            </a:r>
            <a:endParaRPr lang="en-US" altLang="ko-KR" sz="800">
              <a:latin typeface="Consolas" panose="020B0609020204030204" pitchFamily="49" charset="0"/>
            </a:endParaRPr>
          </a:p>
          <a:p>
            <a:pPr fontAlgn="t">
              <a:buFont typeface="+mj-lt"/>
              <a:buAutoNum type="arabicPeriod"/>
            </a:pPr>
            <a:r>
              <a:rPr lang="en-US" altLang="ko-KR" sz="800">
                <a:latin typeface="Consolas" panose="020B0609020204030204" pitchFamily="49" charset="0"/>
              </a:rPr>
              <a:t>   outputs 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800">
                <a:latin typeface="Consolas" panose="020B0609020204030204" pitchFamily="49" charset="0"/>
              </a:rPr>
              <a:t> </a:t>
            </a:r>
            <a:r>
              <a:rPr lang="en-US" altLang="ko-KR" sz="800">
                <a:solidFill>
                  <a:srgbClr val="FF0000"/>
                </a:solidFill>
                <a:latin typeface="Consolas" panose="020B0609020204030204" pitchFamily="49" charset="0"/>
                <a:hlinkClick r:id="rId2"/>
              </a:rPr>
              <a:t>list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800">
                <a:latin typeface="Consolas" panose="020B0609020204030204" pitchFamily="49" charset="0"/>
              </a:rPr>
              <a:t>zip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*</a:t>
            </a:r>
            <a:r>
              <a:rPr lang="en-US" altLang="ko-KR" sz="800">
                <a:latin typeface="Consolas" panose="020B0609020204030204" pitchFamily="49" charset="0"/>
              </a:rPr>
              <a:t>outputs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))</a:t>
            </a:r>
            <a:endParaRPr lang="en-US" altLang="ko-KR" sz="800">
              <a:latin typeface="Consolas" panose="020B0609020204030204" pitchFamily="49" charset="0"/>
            </a:endParaRPr>
          </a:p>
          <a:p>
            <a:pPr fontAlgn="t">
              <a:buFont typeface="+mj-lt"/>
              <a:buAutoNum type="arabicPeriod"/>
            </a:pPr>
            <a:r>
              <a:rPr lang="en-US" altLang="ko-KR" sz="800">
                <a:latin typeface="Consolas" panose="020B0609020204030204" pitchFamily="49" charset="0"/>
              </a:rPr>
              <a:t> </a:t>
            </a:r>
          </a:p>
          <a:p>
            <a:pPr fontAlgn="t">
              <a:buFont typeface="+mj-lt"/>
              <a:buAutoNum type="arabicPeriod"/>
            </a:pPr>
            <a:r>
              <a:rPr lang="en-US" altLang="ko-KR" sz="800">
                <a:latin typeface="Consolas" panose="020B0609020204030204" pitchFamily="49" charset="0"/>
              </a:rPr>
              <a:t>    </a:t>
            </a:r>
            <a:r>
              <a:rPr lang="en-US" altLang="ko-KR" sz="800">
                <a:solidFill>
                  <a:srgbClr val="00008B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800">
                <a:latin typeface="Consolas" panose="020B0609020204030204" pitchFamily="49" charset="0"/>
              </a:rPr>
              <a:t> names is None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endParaRPr lang="en-US" altLang="ko-KR" sz="800">
              <a:latin typeface="Consolas" panose="020B0609020204030204" pitchFamily="49" charset="0"/>
            </a:endParaRPr>
          </a:p>
          <a:p>
            <a:pPr fontAlgn="t">
              <a:buFont typeface="+mj-lt"/>
              <a:buAutoNum type="arabicPeriod"/>
            </a:pPr>
            <a:r>
              <a:rPr lang="en-US" altLang="ko-KR" sz="800">
                <a:latin typeface="Consolas" panose="020B0609020204030204" pitchFamily="49" charset="0"/>
              </a:rPr>
              <a:t>        names 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800">
                <a:latin typeface="Consolas" panose="020B0609020204030204" pitchFamily="49" charset="0"/>
              </a:rPr>
              <a:t> 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800">
                <a:latin typeface="Consolas" panose="020B0609020204030204" pitchFamily="49" charset="0"/>
              </a:rPr>
              <a:t>None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]</a:t>
            </a:r>
            <a:r>
              <a:rPr lang="en-US" altLang="ko-KR" sz="800">
                <a:latin typeface="Consolas" panose="020B0609020204030204" pitchFamily="49" charset="0"/>
              </a:rPr>
              <a:t> 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*</a:t>
            </a:r>
            <a:r>
              <a:rPr lang="en-US" altLang="ko-KR" sz="800">
                <a:latin typeface="Consolas" panose="020B0609020204030204" pitchFamily="49" charset="0"/>
              </a:rPr>
              <a:t> len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800">
                <a:latin typeface="Consolas" panose="020B0609020204030204" pitchFamily="49" charset="0"/>
              </a:rPr>
              <a:t>outputs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)</a:t>
            </a:r>
            <a:endParaRPr lang="en-US" altLang="ko-KR" sz="800">
              <a:latin typeface="Consolas" panose="020B0609020204030204" pitchFamily="49" charset="0"/>
            </a:endParaRPr>
          </a:p>
          <a:p>
            <a:pPr fontAlgn="t">
              <a:buFont typeface="+mj-lt"/>
              <a:buAutoNum type="arabicPeriod"/>
            </a:pPr>
            <a:r>
              <a:rPr lang="en-US" altLang="ko-KR" sz="800">
                <a:latin typeface="Consolas" panose="020B0609020204030204" pitchFamily="49" charset="0"/>
              </a:rPr>
              <a:t> </a:t>
            </a:r>
          </a:p>
          <a:p>
            <a:pPr fontAlgn="t">
              <a:buFont typeface="+mj-lt"/>
              <a:buAutoNum type="arabicPeriod"/>
            </a:pPr>
            <a:r>
              <a:rPr lang="en-US" altLang="ko-KR" sz="800">
                <a:latin typeface="Consolas" panose="020B0609020204030204" pitchFamily="49" charset="0"/>
              </a:rPr>
              <a:t>    result 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800">
                <a:latin typeface="Consolas" panose="020B0609020204030204" pitchFamily="49" charset="0"/>
              </a:rPr>
              <a:t> 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800">
                <a:latin typeface="Consolas" panose="020B0609020204030204" pitchFamily="49" charset="0"/>
              </a:rPr>
              <a:t>tf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800">
                <a:latin typeface="Consolas" panose="020B0609020204030204" pitchFamily="49" charset="0"/>
              </a:rPr>
              <a:t>stack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800">
                <a:latin typeface="Consolas" panose="020B0609020204030204" pitchFamily="49" charset="0"/>
              </a:rPr>
              <a:t>o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800">
                <a:latin typeface="Consolas" panose="020B0609020204030204" pitchFamily="49" charset="0"/>
              </a:rPr>
              <a:t> axis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800">
                <a:solidFill>
                  <a:srgbClr val="CC66CC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800">
                <a:latin typeface="Consolas" panose="020B0609020204030204" pitchFamily="49" charset="0"/>
              </a:rPr>
              <a:t> name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800">
                <a:latin typeface="Consolas" panose="020B0609020204030204" pitchFamily="49" charset="0"/>
              </a:rPr>
              <a:t>n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)</a:t>
            </a:r>
            <a:endParaRPr lang="en-US" altLang="ko-KR" sz="800">
              <a:latin typeface="Consolas" panose="020B0609020204030204" pitchFamily="49" charset="0"/>
            </a:endParaRPr>
          </a:p>
          <a:p>
            <a:pPr fontAlgn="t">
              <a:buFont typeface="+mj-lt"/>
              <a:buAutoNum type="arabicPeriod"/>
            </a:pPr>
            <a:r>
              <a:rPr lang="en-US" altLang="ko-KR" sz="800">
                <a:latin typeface="Consolas" panose="020B0609020204030204" pitchFamily="49" charset="0"/>
              </a:rPr>
              <a:t>              </a:t>
            </a:r>
            <a:r>
              <a:rPr lang="en-US" altLang="ko-KR" sz="800">
                <a:solidFill>
                  <a:srgbClr val="00008B"/>
                </a:solidFill>
                <a:latin typeface="Consolas" panose="020B0609020204030204" pitchFamily="49" charset="0"/>
              </a:rPr>
              <a:t>for</a:t>
            </a:r>
            <a:r>
              <a:rPr lang="en-US" altLang="ko-KR" sz="800">
                <a:latin typeface="Consolas" panose="020B0609020204030204" pitchFamily="49" charset="0"/>
              </a:rPr>
              <a:t> o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800">
                <a:latin typeface="Consolas" panose="020B0609020204030204" pitchFamily="49" charset="0"/>
              </a:rPr>
              <a:t> n in zip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800">
                <a:latin typeface="Consolas" panose="020B0609020204030204" pitchFamily="49" charset="0"/>
              </a:rPr>
              <a:t>outputs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800">
                <a:latin typeface="Consolas" panose="020B0609020204030204" pitchFamily="49" charset="0"/>
              </a:rPr>
              <a:t> names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)]</a:t>
            </a:r>
            <a:endParaRPr lang="en-US" altLang="ko-KR" sz="800">
              <a:latin typeface="Consolas" panose="020B0609020204030204" pitchFamily="49" charset="0"/>
            </a:endParaRPr>
          </a:p>
          <a:p>
            <a:pPr fontAlgn="t">
              <a:buFont typeface="+mj-lt"/>
              <a:buAutoNum type="arabicPeriod"/>
            </a:pPr>
            <a:r>
              <a:rPr lang="en-US" altLang="ko-KR" sz="800">
                <a:latin typeface="Consolas" panose="020B0609020204030204" pitchFamily="49" charset="0"/>
              </a:rPr>
              <a:t>    </a:t>
            </a:r>
            <a:r>
              <a:rPr lang="en-US" altLang="ko-KR" sz="800">
                <a:solidFill>
                  <a:srgbClr val="00008B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800">
                <a:latin typeface="Consolas" panose="020B0609020204030204" pitchFamily="49" charset="0"/>
              </a:rPr>
              <a:t> len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800">
                <a:latin typeface="Consolas" panose="020B0609020204030204" pitchFamily="49" charset="0"/>
              </a:rPr>
              <a:t>result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)</a:t>
            </a:r>
            <a:r>
              <a:rPr lang="en-US" altLang="ko-KR" sz="800">
                <a:latin typeface="Consolas" panose="020B0609020204030204" pitchFamily="49" charset="0"/>
              </a:rPr>
              <a:t> 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==</a:t>
            </a:r>
            <a:r>
              <a:rPr lang="en-US" altLang="ko-KR" sz="800">
                <a:latin typeface="Consolas" panose="020B0609020204030204" pitchFamily="49" charset="0"/>
              </a:rPr>
              <a:t> </a:t>
            </a:r>
            <a:r>
              <a:rPr lang="en-US" altLang="ko-KR" sz="800">
                <a:solidFill>
                  <a:srgbClr val="CC66CC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endParaRPr lang="en-US" altLang="ko-KR" sz="800">
              <a:latin typeface="Consolas" panose="020B0609020204030204" pitchFamily="49" charset="0"/>
            </a:endParaRPr>
          </a:p>
          <a:p>
            <a:pPr fontAlgn="t">
              <a:buFont typeface="+mj-lt"/>
              <a:buAutoNum type="arabicPeriod"/>
            </a:pPr>
            <a:r>
              <a:rPr lang="en-US" altLang="ko-KR" sz="800">
                <a:latin typeface="Consolas" panose="020B0609020204030204" pitchFamily="49" charset="0"/>
              </a:rPr>
              <a:t>        result 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800">
                <a:latin typeface="Consolas" panose="020B0609020204030204" pitchFamily="49" charset="0"/>
              </a:rPr>
              <a:t> result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800">
                <a:solidFill>
                  <a:srgbClr val="CC66CC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]</a:t>
            </a:r>
            <a:endParaRPr lang="en-US" altLang="ko-KR" sz="800">
              <a:latin typeface="Consolas" panose="020B0609020204030204" pitchFamily="49" charset="0"/>
            </a:endParaRPr>
          </a:p>
          <a:p>
            <a:pPr fontAlgn="t">
              <a:buFont typeface="+mj-lt"/>
              <a:buAutoNum type="arabicPeriod"/>
            </a:pPr>
            <a:r>
              <a:rPr lang="en-US" altLang="ko-KR" sz="800">
                <a:latin typeface="Consolas" panose="020B0609020204030204" pitchFamily="49" charset="0"/>
              </a:rPr>
              <a:t> </a:t>
            </a:r>
          </a:p>
          <a:p>
            <a:pPr fontAlgn="t">
              <a:buFont typeface="+mj-lt"/>
              <a:buAutoNum type="arabicPeriod"/>
            </a:pPr>
            <a:r>
              <a:rPr lang="en-US" altLang="ko-KR" sz="800">
                <a:latin typeface="Consolas" panose="020B0609020204030204" pitchFamily="49" charset="0"/>
              </a:rPr>
              <a:t>    </a:t>
            </a:r>
            <a:r>
              <a:rPr lang="en-US" altLang="ko-KR" sz="800">
                <a:solidFill>
                  <a:srgbClr val="00008B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800">
                <a:latin typeface="Consolas" panose="020B0609020204030204" pitchFamily="49" charset="0"/>
              </a:rPr>
              <a:t> result</a:t>
            </a:r>
          </a:p>
          <a:p>
            <a:pPr fontAlgn="t">
              <a:buFont typeface="+mj-lt"/>
              <a:buAutoNum type="arabicPeriod"/>
            </a:pPr>
            <a:r>
              <a:rPr lang="en-US" altLang="ko-KR" sz="800">
                <a:latin typeface="Consolas" panose="020B0609020204030204" pitchFamily="49" charset="0"/>
              </a:rPr>
              <a:t> </a:t>
            </a:r>
          </a:p>
          <a:p>
            <a:pPr fontAlgn="t">
              <a:buFont typeface="+mj-lt"/>
              <a:buAutoNum type="arabicPeriod"/>
            </a:pPr>
            <a:r>
              <a:rPr lang="en-US" altLang="ko-KR" sz="800" i="1">
                <a:solidFill>
                  <a:srgbClr val="666666"/>
                </a:solidFill>
                <a:latin typeface="Consolas" panose="020B0609020204030204" pitchFamily="49" charset="0"/>
              </a:rPr>
              <a:t>#scores = tf.constant([1, 2, 98, 1, 1, 99, 3, 1, 3, 96, 4, 1], dtype = tf.float64)</a:t>
            </a:r>
            <a:endParaRPr lang="en-US" altLang="ko-KR" sz="800">
              <a:latin typeface="Consolas" panose="020B0609020204030204" pitchFamily="49" charset="0"/>
            </a:endParaRPr>
          </a:p>
          <a:p>
            <a:pPr fontAlgn="t">
              <a:buFont typeface="+mj-lt"/>
              <a:buAutoNum type="arabicPeriod"/>
            </a:pPr>
            <a:r>
              <a:rPr lang="en-US" altLang="ko-KR" sz="800">
                <a:latin typeface="Consolas" panose="020B0609020204030204" pitchFamily="49" charset="0"/>
              </a:rPr>
              <a:t>scores 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800">
                <a:latin typeface="Consolas" panose="020B0609020204030204" pitchFamily="49" charset="0"/>
              </a:rPr>
              <a:t> tf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800">
                <a:solidFill>
                  <a:srgbClr val="FF0000"/>
                </a:solidFill>
                <a:latin typeface="Consolas" panose="020B0609020204030204" pitchFamily="49" charset="0"/>
                <a:hlinkClick r:id="rId4"/>
              </a:rPr>
              <a:t>constant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([[</a:t>
            </a:r>
            <a:r>
              <a:rPr lang="en-US" altLang="ko-KR" sz="800">
                <a:solidFill>
                  <a:srgbClr val="CC66CC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800">
                <a:latin typeface="Consolas" panose="020B0609020204030204" pitchFamily="49" charset="0"/>
              </a:rPr>
              <a:t> </a:t>
            </a:r>
            <a:r>
              <a:rPr lang="en-US" altLang="ko-KR" sz="800">
                <a:solidFill>
                  <a:srgbClr val="CC66CC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800">
                <a:solidFill>
                  <a:srgbClr val="CC66CC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800">
                <a:solidFill>
                  <a:srgbClr val="CC66CC"/>
                </a:solidFill>
                <a:latin typeface="Consolas" panose="020B0609020204030204" pitchFamily="49" charset="0"/>
              </a:rPr>
              <a:t>4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]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800">
                <a:solidFill>
                  <a:srgbClr val="CC66CC"/>
                </a:solidFill>
                <a:latin typeface="Consolas" panose="020B0609020204030204" pitchFamily="49" charset="0"/>
              </a:rPr>
              <a:t>5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800">
                <a:solidFill>
                  <a:srgbClr val="CC66CC"/>
                </a:solidFill>
                <a:latin typeface="Consolas" panose="020B0609020204030204" pitchFamily="49" charset="0"/>
              </a:rPr>
              <a:t>6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800">
                <a:solidFill>
                  <a:srgbClr val="CC66CC"/>
                </a:solidFill>
                <a:latin typeface="Consolas" panose="020B0609020204030204" pitchFamily="49" charset="0"/>
              </a:rPr>
              <a:t>7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800">
                <a:solidFill>
                  <a:srgbClr val="CC66CC"/>
                </a:solidFill>
                <a:latin typeface="Consolas" panose="020B0609020204030204" pitchFamily="49" charset="0"/>
              </a:rPr>
              <a:t>8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]])</a:t>
            </a:r>
            <a:endParaRPr lang="en-US" altLang="ko-KR" sz="800">
              <a:latin typeface="Consolas" panose="020B0609020204030204" pitchFamily="49" charset="0"/>
            </a:endParaRPr>
          </a:p>
          <a:p>
            <a:pPr fontAlgn="t">
              <a:buFont typeface="+mj-lt"/>
              <a:buAutoNum type="arabicPeriod"/>
            </a:pPr>
            <a:r>
              <a:rPr lang="en-US" altLang="ko-KR" sz="800">
                <a:latin typeface="Consolas" panose="020B0609020204030204" pitchFamily="49" charset="0"/>
              </a:rPr>
              <a:t>ix 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800">
                <a:latin typeface="Consolas" panose="020B0609020204030204" pitchFamily="49" charset="0"/>
              </a:rPr>
              <a:t> tf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800">
                <a:latin typeface="Consolas" panose="020B0609020204030204" pitchFamily="49" charset="0"/>
              </a:rPr>
              <a:t>math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800">
                <a:latin typeface="Consolas" panose="020B0609020204030204" pitchFamily="49" charset="0"/>
              </a:rPr>
              <a:t>top_k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800">
                <a:latin typeface="Consolas" panose="020B0609020204030204" pitchFamily="49" charset="0"/>
              </a:rPr>
              <a:t>scores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800">
                <a:latin typeface="Consolas" panose="020B0609020204030204" pitchFamily="49" charset="0"/>
              </a:rPr>
              <a:t>k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800">
                <a:solidFill>
                  <a:srgbClr val="CC66CC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800">
                <a:latin typeface="Consolas" panose="020B0609020204030204" pitchFamily="49" charset="0"/>
              </a:rPr>
              <a:t>sorted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800">
                <a:solidFill>
                  <a:srgbClr val="FF00FF"/>
                </a:solidFill>
                <a:latin typeface="Consolas" panose="020B0609020204030204" pitchFamily="49" charset="0"/>
              </a:rPr>
              <a:t>True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800">
                <a:latin typeface="Consolas" panose="020B0609020204030204" pitchFamily="49" charset="0"/>
              </a:rPr>
              <a:t>name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800">
                <a:solidFill>
                  <a:srgbClr val="FF00FF"/>
                </a:solidFill>
                <a:latin typeface="Consolas" panose="020B0609020204030204" pitchFamily="49" charset="0"/>
              </a:rPr>
              <a:t>"top_anchors"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)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800">
                <a:latin typeface="Consolas" panose="020B0609020204030204" pitchFamily="49" charset="0"/>
              </a:rPr>
              <a:t>indices</a:t>
            </a:r>
          </a:p>
          <a:p>
            <a:pPr fontAlgn="t">
              <a:buFont typeface="+mj-lt"/>
              <a:buAutoNum type="arabicPeriod"/>
            </a:pPr>
            <a:r>
              <a:rPr lang="en-US" altLang="ko-KR" sz="800">
                <a:latin typeface="Consolas" panose="020B0609020204030204" pitchFamily="49" charset="0"/>
              </a:rPr>
              <a:t>result 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800">
                <a:latin typeface="Consolas" panose="020B0609020204030204" pitchFamily="49" charset="0"/>
              </a:rPr>
              <a:t> batch_slice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([</a:t>
            </a:r>
            <a:r>
              <a:rPr lang="en-US" altLang="ko-KR" sz="800">
                <a:latin typeface="Consolas" panose="020B0609020204030204" pitchFamily="49" charset="0"/>
              </a:rPr>
              <a:t>scores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800">
                <a:latin typeface="Consolas" panose="020B0609020204030204" pitchFamily="49" charset="0"/>
              </a:rPr>
              <a:t>ix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]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800">
                <a:latin typeface="Consolas" panose="020B0609020204030204" pitchFamily="49" charset="0"/>
              </a:rPr>
              <a:t>lambda x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800">
                <a:latin typeface="Consolas" panose="020B0609020204030204" pitchFamily="49" charset="0"/>
              </a:rPr>
              <a:t> y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r>
              <a:rPr lang="en-US" altLang="ko-KR" sz="800">
                <a:latin typeface="Consolas" panose="020B0609020204030204" pitchFamily="49" charset="0"/>
              </a:rPr>
              <a:t> tf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800">
                <a:latin typeface="Consolas" panose="020B0609020204030204" pitchFamily="49" charset="0"/>
              </a:rPr>
              <a:t>gather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800">
                <a:latin typeface="Consolas" panose="020B0609020204030204" pitchFamily="49" charset="0"/>
              </a:rPr>
              <a:t>x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800">
                <a:latin typeface="Consolas" panose="020B0609020204030204" pitchFamily="49" charset="0"/>
              </a:rPr>
              <a:t> y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)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800">
                <a:solidFill>
                  <a:srgbClr val="CC66CC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)</a:t>
            </a:r>
            <a:endParaRPr lang="en-US" altLang="ko-KR" sz="800">
              <a:latin typeface="Consolas" panose="020B0609020204030204" pitchFamily="49" charset="0"/>
            </a:endParaRPr>
          </a:p>
          <a:p>
            <a:pPr fontAlgn="t">
              <a:buFont typeface="+mj-lt"/>
              <a:buAutoNum type="arabicPeriod"/>
            </a:pPr>
            <a:r>
              <a:rPr lang="en-US" altLang="ko-KR" sz="800">
                <a:latin typeface="Consolas" panose="020B0609020204030204" pitchFamily="49" charset="0"/>
              </a:rPr>
              <a:t> </a:t>
            </a:r>
          </a:p>
          <a:p>
            <a:pPr fontAlgn="t">
              <a:buFont typeface="+mj-lt"/>
              <a:buAutoNum type="arabicPeriod"/>
            </a:pPr>
            <a:r>
              <a:rPr lang="en-US" altLang="ko-KR" sz="800">
                <a:solidFill>
                  <a:srgbClr val="00008B"/>
                </a:solidFill>
                <a:latin typeface="Consolas" panose="020B0609020204030204" pitchFamily="49" charset="0"/>
              </a:rPr>
              <a:t>print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800">
                <a:latin typeface="Consolas" panose="020B0609020204030204" pitchFamily="49" charset="0"/>
              </a:rPr>
              <a:t>result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800">
                <a:solidFill>
                  <a:srgbClr val="CC66CC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]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800">
                <a:solidFill>
                  <a:srgbClr val="FF0000"/>
                </a:solidFill>
                <a:latin typeface="Consolas" panose="020B0609020204030204" pitchFamily="49" charset="0"/>
                <a:hlinkClick r:id="rId5"/>
              </a:rPr>
              <a:t>eval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)</a:t>
            </a:r>
            <a:endParaRPr lang="en-US" altLang="ko-KR" sz="800">
              <a:latin typeface="Consolas" panose="020B0609020204030204" pitchFamily="49" charset="0"/>
            </a:endParaRPr>
          </a:p>
          <a:p>
            <a:pPr fontAlgn="t">
              <a:buFont typeface="+mj-lt"/>
              <a:buAutoNum type="arabicPeriod"/>
            </a:pPr>
            <a:r>
              <a:rPr lang="en-US" altLang="ko-KR" sz="800">
                <a:solidFill>
                  <a:srgbClr val="00008B"/>
                </a:solidFill>
                <a:latin typeface="Consolas" panose="020B0609020204030204" pitchFamily="49" charset="0"/>
              </a:rPr>
              <a:t>print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800">
                <a:latin typeface="Consolas" panose="020B0609020204030204" pitchFamily="49" charset="0"/>
              </a:rPr>
              <a:t>result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800">
                <a:solidFill>
                  <a:srgbClr val="CC66CC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]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800">
                <a:solidFill>
                  <a:srgbClr val="FF0000"/>
                </a:solidFill>
                <a:latin typeface="Consolas" panose="020B0609020204030204" pitchFamily="49" charset="0"/>
                <a:hlinkClick r:id="rId5"/>
              </a:rPr>
              <a:t>eval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)</a:t>
            </a:r>
            <a:endParaRPr lang="en-US" altLang="ko-KR" sz="800">
              <a:latin typeface="Consolas" panose="020B0609020204030204" pitchFamily="49" charset="0"/>
            </a:endParaRPr>
          </a:p>
          <a:p>
            <a:pPr fontAlgn="t">
              <a:buFont typeface="+mj-lt"/>
              <a:buAutoNum type="arabicPeriod"/>
            </a:pPr>
            <a:r>
              <a:rPr lang="en-US" altLang="ko-KR" sz="800">
                <a:latin typeface="Consolas" panose="020B0609020204030204" pitchFamily="49" charset="0"/>
              </a:rPr>
              <a:t> </a:t>
            </a:r>
          </a:p>
          <a:p>
            <a:pPr fontAlgn="t">
              <a:buFont typeface="+mj-lt"/>
              <a:buAutoNum type="arabicPeriod"/>
            </a:pPr>
            <a:r>
              <a:rPr lang="en-US" altLang="ko-KR" sz="800">
                <a:latin typeface="Consolas" panose="020B0609020204030204" pitchFamily="49" charset="0"/>
              </a:rPr>
              <a:t> </a:t>
            </a:r>
          </a:p>
          <a:p>
            <a:pPr fontAlgn="t">
              <a:buFont typeface="+mj-lt"/>
              <a:buAutoNum type="arabicPeriod"/>
            </a:pP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800">
                <a:latin typeface="Consolas" panose="020B0609020204030204" pitchFamily="49" charset="0"/>
              </a:rPr>
              <a:t>bound method _EagerTensorBase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800">
                <a:solidFill>
                  <a:srgbClr val="FF0000"/>
                </a:solidFill>
                <a:latin typeface="Consolas" panose="020B0609020204030204" pitchFamily="49" charset="0"/>
                <a:hlinkClick r:id="rId5"/>
              </a:rPr>
              <a:t>eval</a:t>
            </a:r>
            <a:r>
              <a:rPr lang="en-US" altLang="ko-KR" sz="800">
                <a:latin typeface="Consolas" panose="020B0609020204030204" pitchFamily="49" charset="0"/>
              </a:rPr>
              <a:t> of 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800">
                <a:latin typeface="Consolas" panose="020B0609020204030204" pitchFamily="49" charset="0"/>
              </a:rPr>
              <a:t>tf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800">
                <a:latin typeface="Consolas" panose="020B0609020204030204" pitchFamily="49" charset="0"/>
              </a:rPr>
              <a:t>Tensor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r>
              <a:rPr lang="en-US" altLang="ko-KR" sz="800">
                <a:latin typeface="Consolas" panose="020B0609020204030204" pitchFamily="49" charset="0"/>
              </a:rPr>
              <a:t> shape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800">
                <a:solidFill>
                  <a:srgbClr val="CC66CC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)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800">
                <a:latin typeface="Consolas" panose="020B0609020204030204" pitchFamily="49" charset="0"/>
              </a:rPr>
              <a:t> dtype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800">
                <a:latin typeface="Consolas" panose="020B0609020204030204" pitchFamily="49" charset="0"/>
              </a:rPr>
              <a:t>int32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800">
                <a:latin typeface="Consolas" panose="020B0609020204030204" pitchFamily="49" charset="0"/>
              </a:rPr>
              <a:t> numpy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800">
                <a:solidFill>
                  <a:srgbClr val="FF0000"/>
                </a:solidFill>
                <a:latin typeface="Consolas" panose="020B0609020204030204" pitchFamily="49" charset="0"/>
                <a:hlinkClick r:id="rId6"/>
              </a:rPr>
              <a:t>array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([</a:t>
            </a:r>
            <a:r>
              <a:rPr lang="en-US" altLang="ko-KR" sz="800">
                <a:solidFill>
                  <a:srgbClr val="CC66CC"/>
                </a:solidFill>
                <a:latin typeface="Consolas" panose="020B0609020204030204" pitchFamily="49" charset="0"/>
              </a:rPr>
              <a:t>4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800">
                <a:latin typeface="Consolas" panose="020B0609020204030204" pitchFamily="49" charset="0"/>
              </a:rPr>
              <a:t> </a:t>
            </a:r>
            <a:r>
              <a:rPr lang="en-US" altLang="ko-KR" sz="800">
                <a:solidFill>
                  <a:srgbClr val="CC66CC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800">
                <a:latin typeface="Consolas" panose="020B0609020204030204" pitchFamily="49" charset="0"/>
              </a:rPr>
              <a:t> </a:t>
            </a:r>
            <a:r>
              <a:rPr lang="en-US" altLang="ko-KR" sz="800">
                <a:solidFill>
                  <a:srgbClr val="CC66CC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])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&gt;&gt;</a:t>
            </a:r>
            <a:endParaRPr lang="en-US" altLang="ko-KR" sz="800">
              <a:latin typeface="Consolas" panose="020B0609020204030204" pitchFamily="49" charset="0"/>
            </a:endParaRPr>
          </a:p>
          <a:p>
            <a:pPr fontAlgn="t">
              <a:buFont typeface="+mj-lt"/>
              <a:buAutoNum type="arabicPeriod"/>
            </a:pP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800">
                <a:latin typeface="Consolas" panose="020B0609020204030204" pitchFamily="49" charset="0"/>
              </a:rPr>
              <a:t>bound method _EagerTensorBase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800">
                <a:solidFill>
                  <a:srgbClr val="FF0000"/>
                </a:solidFill>
                <a:latin typeface="Consolas" panose="020B0609020204030204" pitchFamily="49" charset="0"/>
                <a:hlinkClick r:id="rId5"/>
              </a:rPr>
              <a:t>eval</a:t>
            </a:r>
            <a:r>
              <a:rPr lang="en-US" altLang="ko-KR" sz="800">
                <a:latin typeface="Consolas" panose="020B0609020204030204" pitchFamily="49" charset="0"/>
              </a:rPr>
              <a:t> of 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800">
                <a:latin typeface="Consolas" panose="020B0609020204030204" pitchFamily="49" charset="0"/>
              </a:rPr>
              <a:t>tf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800">
                <a:latin typeface="Consolas" panose="020B0609020204030204" pitchFamily="49" charset="0"/>
              </a:rPr>
              <a:t>Tensor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r>
              <a:rPr lang="en-US" altLang="ko-KR" sz="800">
                <a:latin typeface="Consolas" panose="020B0609020204030204" pitchFamily="49" charset="0"/>
              </a:rPr>
              <a:t> shape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800">
                <a:solidFill>
                  <a:srgbClr val="CC66CC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)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800">
                <a:latin typeface="Consolas" panose="020B0609020204030204" pitchFamily="49" charset="0"/>
              </a:rPr>
              <a:t> dtype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800">
                <a:latin typeface="Consolas" panose="020B0609020204030204" pitchFamily="49" charset="0"/>
              </a:rPr>
              <a:t>int32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800">
                <a:latin typeface="Consolas" panose="020B0609020204030204" pitchFamily="49" charset="0"/>
              </a:rPr>
              <a:t> numpy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800">
                <a:solidFill>
                  <a:srgbClr val="FF0000"/>
                </a:solidFill>
                <a:latin typeface="Consolas" panose="020B0609020204030204" pitchFamily="49" charset="0"/>
                <a:hlinkClick r:id="rId6"/>
              </a:rPr>
              <a:t>array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([</a:t>
            </a:r>
            <a:r>
              <a:rPr lang="en-US" altLang="ko-KR" sz="800">
                <a:solidFill>
                  <a:srgbClr val="CC66CC"/>
                </a:solidFill>
                <a:latin typeface="Consolas" panose="020B0609020204030204" pitchFamily="49" charset="0"/>
              </a:rPr>
              <a:t>8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800">
                <a:latin typeface="Consolas" panose="020B0609020204030204" pitchFamily="49" charset="0"/>
              </a:rPr>
              <a:t> </a:t>
            </a:r>
            <a:r>
              <a:rPr lang="en-US" altLang="ko-KR" sz="800">
                <a:solidFill>
                  <a:srgbClr val="CC66CC"/>
                </a:solidFill>
                <a:latin typeface="Consolas" panose="020B0609020204030204" pitchFamily="49" charset="0"/>
              </a:rPr>
              <a:t>7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800">
                <a:latin typeface="Consolas" panose="020B0609020204030204" pitchFamily="49" charset="0"/>
              </a:rPr>
              <a:t> </a:t>
            </a:r>
            <a:r>
              <a:rPr lang="en-US" altLang="ko-KR" sz="800">
                <a:solidFill>
                  <a:srgbClr val="CC66CC"/>
                </a:solidFill>
                <a:latin typeface="Consolas" panose="020B0609020204030204" pitchFamily="49" charset="0"/>
              </a:rPr>
              <a:t>6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])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&gt;&gt;</a:t>
            </a:r>
            <a:endParaRPr lang="en-US" altLang="ko-KR" sz="800" b="0" i="0"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917126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CustomShape 1"/>
          <p:cNvSpPr/>
          <p:nvPr/>
        </p:nvSpPr>
        <p:spPr>
          <a:xfrm>
            <a:off x="748080" y="418320"/>
            <a:ext cx="4498196" cy="52176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1" strike="noStrike" spc="-1" dirty="0"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Deep learning </a:t>
            </a:r>
            <a:r>
              <a:rPr lang="ko-KR" sz="2800" b="1" strike="noStrike" spc="-1" dirty="0"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영상인식 분야</a:t>
            </a:r>
            <a:endParaRPr lang="en-US" sz="2800" b="0" strike="noStrike" spc="-1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93" name="그림 1"/>
          <p:cNvPicPr/>
          <p:nvPr/>
        </p:nvPicPr>
        <p:blipFill>
          <a:blip r:embed="rId2"/>
          <a:stretch/>
        </p:blipFill>
        <p:spPr>
          <a:xfrm>
            <a:off x="1186920" y="1913400"/>
            <a:ext cx="8029080" cy="3990600"/>
          </a:xfrm>
          <a:prstGeom prst="rect">
            <a:avLst/>
          </a:prstGeom>
          <a:ln>
            <a:solidFill>
              <a:srgbClr val="3465A4"/>
            </a:solidFill>
          </a:ln>
        </p:spPr>
      </p:pic>
      <p:sp>
        <p:nvSpPr>
          <p:cNvPr id="94" name="CustomShape 2"/>
          <p:cNvSpPr/>
          <p:nvPr/>
        </p:nvSpPr>
        <p:spPr>
          <a:xfrm>
            <a:off x="1303680" y="2029344"/>
            <a:ext cx="1878432" cy="2762112"/>
          </a:xfrm>
          <a:prstGeom prst="rect">
            <a:avLst/>
          </a:prstGeom>
          <a:noFill/>
          <a:ln w="19080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77970216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CustomShape 1"/>
          <p:cNvSpPr/>
          <p:nvPr/>
        </p:nvSpPr>
        <p:spPr>
          <a:xfrm>
            <a:off x="1080720" y="418320"/>
            <a:ext cx="1583280" cy="516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ko-KR" sz="2800" b="1" strike="noStrike" spc="-1" dirty="0"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기반 기술</a:t>
            </a:r>
            <a:endParaRPr lang="en-US" sz="2800" b="0" strike="noStrike" spc="-1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96" name="그림 95"/>
          <p:cNvPicPr/>
          <p:nvPr/>
        </p:nvPicPr>
        <p:blipFill>
          <a:blip r:embed="rId2"/>
          <a:stretch/>
        </p:blipFill>
        <p:spPr>
          <a:xfrm>
            <a:off x="1224000" y="1584000"/>
            <a:ext cx="1657080" cy="1790280"/>
          </a:xfrm>
          <a:prstGeom prst="rect">
            <a:avLst/>
          </a:prstGeom>
          <a:ln>
            <a:noFill/>
          </a:ln>
        </p:spPr>
      </p:pic>
      <p:pic>
        <p:nvPicPr>
          <p:cNvPr id="97" name="그림 96"/>
          <p:cNvPicPr/>
          <p:nvPr/>
        </p:nvPicPr>
        <p:blipFill>
          <a:blip r:embed="rId3"/>
          <a:stretch/>
        </p:blipFill>
        <p:spPr>
          <a:xfrm>
            <a:off x="2952000" y="1584000"/>
            <a:ext cx="2088000" cy="1770120"/>
          </a:xfrm>
          <a:prstGeom prst="rect">
            <a:avLst/>
          </a:prstGeom>
          <a:ln>
            <a:noFill/>
          </a:ln>
        </p:spPr>
      </p:pic>
      <p:pic>
        <p:nvPicPr>
          <p:cNvPr id="98" name="그림 97"/>
          <p:cNvPicPr/>
          <p:nvPr/>
        </p:nvPicPr>
        <p:blipFill>
          <a:blip r:embed="rId4"/>
          <a:stretch/>
        </p:blipFill>
        <p:spPr>
          <a:xfrm>
            <a:off x="7450560" y="1584000"/>
            <a:ext cx="1909440" cy="1728000"/>
          </a:xfrm>
          <a:prstGeom prst="rect">
            <a:avLst/>
          </a:prstGeom>
          <a:ln>
            <a:noFill/>
          </a:ln>
        </p:spPr>
      </p:pic>
      <p:pic>
        <p:nvPicPr>
          <p:cNvPr id="99" name="그림 98"/>
          <p:cNvPicPr/>
          <p:nvPr/>
        </p:nvPicPr>
        <p:blipFill>
          <a:blip r:embed="rId5"/>
          <a:stretch/>
        </p:blipFill>
        <p:spPr>
          <a:xfrm>
            <a:off x="5075640" y="1584000"/>
            <a:ext cx="2338920" cy="1749600"/>
          </a:xfrm>
          <a:prstGeom prst="rect">
            <a:avLst/>
          </a:prstGeom>
          <a:ln>
            <a:noFill/>
          </a:ln>
        </p:spPr>
      </p:pic>
      <p:sp>
        <p:nvSpPr>
          <p:cNvPr id="100" name="CustomShape 2"/>
          <p:cNvSpPr/>
          <p:nvPr/>
        </p:nvSpPr>
        <p:spPr>
          <a:xfrm>
            <a:off x="1166400" y="1171080"/>
            <a:ext cx="4664460" cy="36787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ko-KR" sz="1800" b="0" strike="noStrike" spc="-1" dirty="0">
                <a:solidFill>
                  <a:srgbClr val="AF379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개</a:t>
            </a:r>
            <a:r>
              <a:rPr lang="en-US" sz="1800" b="0" strike="noStrike" spc="-1" dirty="0">
                <a:solidFill>
                  <a:srgbClr val="AF379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/</a:t>
            </a:r>
            <a:r>
              <a:rPr lang="ko-KR" sz="1800" b="0" strike="noStrike" spc="-1" dirty="0">
                <a:solidFill>
                  <a:srgbClr val="AF379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고양이 </a:t>
            </a:r>
            <a:r>
              <a:rPr lang="en-US" sz="1800" b="0" strike="noStrike" spc="-1" dirty="0">
                <a:solidFill>
                  <a:srgbClr val="AF379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binary label classification </a:t>
            </a:r>
            <a:r>
              <a:rPr lang="ko-KR" sz="1800" b="0" strike="noStrike" spc="-1" dirty="0">
                <a:solidFill>
                  <a:srgbClr val="AF379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소스 참고</a:t>
            </a:r>
            <a:endParaRPr lang="en-US" sz="1800" b="0" strike="noStrike" spc="-1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2" name="아래쪽 화살표 1"/>
          <p:cNvSpPr/>
          <p:nvPr/>
        </p:nvSpPr>
        <p:spPr>
          <a:xfrm>
            <a:off x="4512623" y="3538848"/>
            <a:ext cx="1567543" cy="546265"/>
          </a:xfrm>
          <a:prstGeom prst="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523" y="4290361"/>
            <a:ext cx="3312878" cy="265835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0215" y="4290361"/>
            <a:ext cx="3161835" cy="265835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4863" y="4290361"/>
            <a:ext cx="3074773" cy="2520932"/>
          </a:xfrm>
          <a:prstGeom prst="rect">
            <a:avLst/>
          </a:prstGeom>
        </p:spPr>
      </p:pic>
      <p:sp>
        <p:nvSpPr>
          <p:cNvPr id="12" name="CustomShape 2"/>
          <p:cNvSpPr/>
          <p:nvPr/>
        </p:nvSpPr>
        <p:spPr>
          <a:xfrm>
            <a:off x="1080720" y="3901174"/>
            <a:ext cx="3107623" cy="36787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pc="-1" dirty="0">
                <a:solidFill>
                  <a:srgbClr val="AF379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Multi label </a:t>
            </a:r>
            <a:r>
              <a:rPr lang="en-US" sz="1800" b="0" strike="noStrike" spc="-1" dirty="0">
                <a:solidFill>
                  <a:srgbClr val="AF379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classification</a:t>
            </a:r>
            <a:r>
              <a:rPr lang="ko-KR" altLang="en-US" spc="-1" dirty="0">
                <a:solidFill>
                  <a:srgbClr val="AF379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변형</a:t>
            </a:r>
            <a:endParaRPr lang="en-US" sz="1800" b="0" strike="noStrike" spc="-1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338571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36188" y="418159"/>
            <a:ext cx="26276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시험 방법 </a:t>
            </a:r>
            <a:r>
              <a:rPr lang="en-US" altLang="ko-KR" sz="2800" b="1" dirty="0" err="1"/>
              <a:t>cont</a:t>
            </a:r>
            <a:endParaRPr lang="ko-KR" altLang="en-US" sz="2800" b="1" dirty="0"/>
          </a:p>
        </p:txBody>
      </p:sp>
      <p:sp>
        <p:nvSpPr>
          <p:cNvPr id="2" name="TextBox 1"/>
          <p:cNvSpPr txBox="1"/>
          <p:nvPr/>
        </p:nvSpPr>
        <p:spPr>
          <a:xfrm>
            <a:off x="633086" y="2439579"/>
            <a:ext cx="4261488" cy="15325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1800" dirty="0"/>
              <a:t>Train 4000(</a:t>
            </a:r>
            <a:r>
              <a:rPr lang="ko-KR" altLang="en-US" sz="1800" dirty="0"/>
              <a:t>소형 </a:t>
            </a:r>
            <a:r>
              <a:rPr lang="en-US" altLang="ko-KR" sz="1800" dirty="0"/>
              <a:t>2000,</a:t>
            </a:r>
            <a:r>
              <a:rPr lang="ko-KR" altLang="en-US" sz="1800" dirty="0"/>
              <a:t> 대형 </a:t>
            </a:r>
            <a:r>
              <a:rPr lang="en-US" altLang="ko-KR" sz="1800" dirty="0"/>
              <a:t>2000)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1800" dirty="0"/>
              <a:t>Validation 1000(</a:t>
            </a:r>
            <a:r>
              <a:rPr lang="ko-KR" altLang="en-US" sz="1800" dirty="0"/>
              <a:t>소형 </a:t>
            </a:r>
            <a:r>
              <a:rPr lang="en-US" altLang="ko-KR" sz="1800" dirty="0"/>
              <a:t>500,</a:t>
            </a:r>
            <a:r>
              <a:rPr lang="ko-KR" altLang="en-US" sz="1800" dirty="0"/>
              <a:t> 대형 </a:t>
            </a:r>
            <a:r>
              <a:rPr lang="en-US" altLang="ko-KR" sz="1800" dirty="0"/>
              <a:t>500)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1800" dirty="0"/>
              <a:t>Test 1000(</a:t>
            </a:r>
            <a:r>
              <a:rPr lang="ko-KR" altLang="en-US" sz="1800" dirty="0"/>
              <a:t>소형 </a:t>
            </a:r>
            <a:r>
              <a:rPr lang="en-US" altLang="ko-KR" sz="1800" dirty="0"/>
              <a:t>500,</a:t>
            </a:r>
            <a:r>
              <a:rPr lang="ko-KR" altLang="en-US" sz="1800" dirty="0"/>
              <a:t> 대형 </a:t>
            </a:r>
            <a:r>
              <a:rPr lang="en-US" altLang="ko-KR" sz="1800" dirty="0"/>
              <a:t>500)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800" dirty="0"/>
              <a:t>인식 인정 기준 </a:t>
            </a:r>
            <a:r>
              <a:rPr lang="en-US" altLang="ko-KR" sz="1800" dirty="0"/>
              <a:t>90%</a:t>
            </a:r>
            <a:r>
              <a:rPr lang="ko-KR" altLang="en-US" sz="1800" dirty="0"/>
              <a:t> 이상</a:t>
            </a:r>
            <a:endParaRPr lang="en-US" altLang="ko-KR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800" dirty="0"/>
              <a:t>인식 </a:t>
            </a:r>
            <a:r>
              <a:rPr lang="en-US" altLang="ko-KR" sz="1800" dirty="0"/>
              <a:t>92%</a:t>
            </a:r>
          </a:p>
        </p:txBody>
      </p:sp>
      <p:sp>
        <p:nvSpPr>
          <p:cNvPr id="11" name="모서리가 둥근 직사각형 10"/>
          <p:cNvSpPr/>
          <p:nvPr/>
        </p:nvSpPr>
        <p:spPr>
          <a:xfrm>
            <a:off x="776748" y="1327880"/>
            <a:ext cx="1926076" cy="553431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800" dirty="0">
                <a:latin typeface="HY견고딕" panose="02030600000101010101" pitchFamily="18" charset="-127"/>
                <a:ea typeface="HY견고딕" panose="02030600000101010101" pitchFamily="18" charset="-127"/>
              </a:rPr>
              <a:t>1</a:t>
            </a:r>
            <a:r>
              <a:rPr lang="ko-KR" altLang="en-US" sz="1800" dirty="0">
                <a:latin typeface="HY견고딕" panose="02030600000101010101" pitchFamily="18" charset="-127"/>
                <a:ea typeface="HY견고딕" panose="02030600000101010101" pitchFamily="18" charset="-127"/>
              </a:rPr>
              <a:t>차 시험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1120392" y="2623461"/>
            <a:ext cx="27687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인식이 안되더라도 </a:t>
            </a:r>
            <a:endParaRPr lang="en-US" altLang="ko-KR" sz="1400" dirty="0"/>
          </a:p>
          <a:p>
            <a:r>
              <a:rPr lang="ko-KR" altLang="en-US" sz="1400" dirty="0"/>
              <a:t>번호판 영역을 찾을 필요가 있음</a:t>
            </a:r>
          </a:p>
        </p:txBody>
      </p:sp>
      <p:sp>
        <p:nvSpPr>
          <p:cNvPr id="25" name="모서리가 둥근 직사각형 24"/>
          <p:cNvSpPr/>
          <p:nvPr/>
        </p:nvSpPr>
        <p:spPr>
          <a:xfrm>
            <a:off x="776748" y="4336028"/>
            <a:ext cx="1926076" cy="55343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800" dirty="0">
                <a:latin typeface="HY견고딕" panose="02030600000101010101" pitchFamily="18" charset="-127"/>
                <a:ea typeface="HY견고딕" panose="02030600000101010101" pitchFamily="18" charset="-127"/>
              </a:rPr>
              <a:t>2</a:t>
            </a:r>
            <a:r>
              <a:rPr lang="ko-KR" altLang="en-US" sz="1800" dirty="0">
                <a:latin typeface="HY견고딕" panose="02030600000101010101" pitchFamily="18" charset="-127"/>
                <a:ea typeface="HY견고딕" panose="02030600000101010101" pitchFamily="18" charset="-127"/>
              </a:rPr>
              <a:t>차 시험</a:t>
            </a:r>
          </a:p>
        </p:txBody>
      </p:sp>
      <p:sp>
        <p:nvSpPr>
          <p:cNvPr id="4" name="모서리가 둥근 직사각형 3"/>
          <p:cNvSpPr/>
          <p:nvPr/>
        </p:nvSpPr>
        <p:spPr>
          <a:xfrm>
            <a:off x="776748" y="1967628"/>
            <a:ext cx="2484495" cy="382191"/>
          </a:xfrm>
          <a:prstGeom prst="roundRect">
            <a:avLst>
              <a:gd name="adj" fmla="val 34081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ko-KR" altLang="en-US" sz="1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서대구 영업소 </a:t>
            </a:r>
            <a:r>
              <a:rPr lang="ko-KR" altLang="en-US" sz="1400" dirty="0" err="1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다차로</a:t>
            </a:r>
            <a:r>
              <a:rPr lang="ko-KR" altLang="en-US" sz="1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en-US" altLang="ko-KR" sz="1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21041</a:t>
            </a:r>
            <a:r>
              <a:rPr lang="ko-KR" altLang="en-US" sz="1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장</a:t>
            </a:r>
            <a:endParaRPr lang="en-US" altLang="ko-KR" sz="14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76748" y="5402640"/>
            <a:ext cx="4261488" cy="15325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1800" dirty="0"/>
              <a:t>Train 4000(</a:t>
            </a:r>
            <a:r>
              <a:rPr lang="ko-KR" altLang="en-US" sz="1800" dirty="0"/>
              <a:t>소형 </a:t>
            </a:r>
            <a:r>
              <a:rPr lang="en-US" altLang="ko-KR" sz="1800" dirty="0"/>
              <a:t>2000,</a:t>
            </a:r>
            <a:r>
              <a:rPr lang="ko-KR" altLang="en-US" sz="1800" dirty="0"/>
              <a:t> 대형 </a:t>
            </a:r>
            <a:r>
              <a:rPr lang="en-US" altLang="ko-KR" sz="1800" dirty="0"/>
              <a:t>2000)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1800" dirty="0"/>
              <a:t>Validation 1000(</a:t>
            </a:r>
            <a:r>
              <a:rPr lang="ko-KR" altLang="en-US" sz="1800" dirty="0"/>
              <a:t>소형 </a:t>
            </a:r>
            <a:r>
              <a:rPr lang="en-US" altLang="ko-KR" sz="1800" dirty="0"/>
              <a:t>500,</a:t>
            </a:r>
            <a:r>
              <a:rPr lang="ko-KR" altLang="en-US" sz="1800" dirty="0"/>
              <a:t> 대형 </a:t>
            </a:r>
            <a:r>
              <a:rPr lang="en-US" altLang="ko-KR" sz="1800" dirty="0"/>
              <a:t>500)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1800" dirty="0"/>
              <a:t>Test 1000(</a:t>
            </a:r>
            <a:r>
              <a:rPr lang="ko-KR" altLang="en-US" sz="1800" dirty="0"/>
              <a:t>소형 </a:t>
            </a:r>
            <a:r>
              <a:rPr lang="en-US" altLang="ko-KR" sz="1800" dirty="0"/>
              <a:t>500,</a:t>
            </a:r>
            <a:r>
              <a:rPr lang="ko-KR" altLang="en-US" sz="1800" dirty="0"/>
              <a:t> 대형 </a:t>
            </a:r>
            <a:r>
              <a:rPr lang="en-US" altLang="ko-KR" sz="1800" dirty="0"/>
              <a:t>500)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800" dirty="0"/>
              <a:t>인식 인정 기준 </a:t>
            </a:r>
            <a:r>
              <a:rPr lang="en-US" altLang="ko-KR" sz="1800" dirty="0"/>
              <a:t>90%</a:t>
            </a:r>
            <a:r>
              <a:rPr lang="ko-KR" altLang="en-US" sz="1800" dirty="0"/>
              <a:t> 이상</a:t>
            </a:r>
            <a:endParaRPr lang="en-US" altLang="ko-KR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800" dirty="0"/>
              <a:t>인식 </a:t>
            </a:r>
            <a:r>
              <a:rPr lang="en-US" altLang="ko-KR" sz="1800" dirty="0"/>
              <a:t>96.9%</a:t>
            </a:r>
            <a:r>
              <a:rPr lang="ko-KR" altLang="en-US" sz="1800" dirty="0"/>
              <a:t> </a:t>
            </a:r>
            <a:r>
              <a:rPr lang="en-US" altLang="ko-KR" sz="1800" dirty="0"/>
              <a:t>/ </a:t>
            </a:r>
            <a:r>
              <a:rPr lang="ko-KR" altLang="en-US" sz="1800" dirty="0" err="1"/>
              <a:t>오인식</a:t>
            </a:r>
            <a:r>
              <a:rPr lang="ko-KR" altLang="en-US" sz="1800" dirty="0"/>
              <a:t> </a:t>
            </a:r>
            <a:r>
              <a:rPr lang="en-US" altLang="ko-KR" sz="1800" dirty="0"/>
              <a:t>0.31%</a:t>
            </a:r>
          </a:p>
        </p:txBody>
      </p:sp>
      <p:sp>
        <p:nvSpPr>
          <p:cNvPr id="18" name="모서리가 둥근 직사각형 17"/>
          <p:cNvSpPr/>
          <p:nvPr/>
        </p:nvSpPr>
        <p:spPr>
          <a:xfrm>
            <a:off x="776748" y="4954954"/>
            <a:ext cx="2484495" cy="382191"/>
          </a:xfrm>
          <a:prstGeom prst="roundRect">
            <a:avLst>
              <a:gd name="adj" fmla="val 34081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ko-KR" altLang="en-US" sz="1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서대구 영업소 </a:t>
            </a:r>
            <a:r>
              <a:rPr lang="ko-KR" altLang="en-US" sz="1400" dirty="0" err="1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다차로</a:t>
            </a:r>
            <a:r>
              <a:rPr lang="ko-KR" altLang="en-US" sz="1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en-US" altLang="ko-KR" sz="1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21041</a:t>
            </a:r>
            <a:r>
              <a:rPr lang="ko-KR" altLang="en-US" sz="1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장</a:t>
            </a:r>
            <a:endParaRPr lang="en-US" altLang="ko-KR" sz="14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907492" y="4068440"/>
            <a:ext cx="3381658" cy="793820"/>
          </a:xfrm>
          <a:prstGeom prst="rect">
            <a:avLst/>
          </a:prstGeom>
          <a:ln w="19050">
            <a:solidFill>
              <a:srgbClr val="AF379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rgbClr val="FF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이미지 </a:t>
            </a:r>
            <a:r>
              <a:rPr lang="en-US" altLang="ko-KR" sz="1400" dirty="0">
                <a:solidFill>
                  <a:srgbClr val="FF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generation </a:t>
            </a:r>
            <a:r>
              <a:rPr lang="ko-KR" altLang="en-US" sz="1400" dirty="0">
                <a:solidFill>
                  <a:srgbClr val="FF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옵션 수정</a:t>
            </a:r>
            <a:endParaRPr lang="en-US" altLang="ko-KR" sz="1400" dirty="0">
              <a:solidFill>
                <a:srgbClr val="FF0000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rgbClr val="FF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Batch, step </a:t>
            </a:r>
            <a:r>
              <a:rPr lang="ko-KR" altLang="en-US" sz="1400" dirty="0">
                <a:solidFill>
                  <a:srgbClr val="FF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수정</a:t>
            </a:r>
            <a:endParaRPr lang="en-US" altLang="ko-KR" sz="1400" dirty="0">
              <a:solidFill>
                <a:srgbClr val="FF0000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4574" y="4889459"/>
            <a:ext cx="2700393" cy="188598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4375" y="4889458"/>
            <a:ext cx="2657530" cy="1885989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5752487" y="6775447"/>
            <a:ext cx="9845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accuracy</a:t>
            </a:r>
            <a:endParaRPr lang="ko-KR" altLang="en-US" sz="16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109675" y="6770483"/>
            <a:ext cx="548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loss</a:t>
            </a:r>
            <a:endParaRPr lang="ko-KR" altLang="en-US" sz="16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372021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1586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err="1"/>
              <a:t>model.py</a:t>
            </a:r>
            <a:endParaRPr lang="ko-KR" altLang="en-US" sz="2800" b="1" dirty="0"/>
          </a:p>
        </p:txBody>
      </p:sp>
      <p:sp>
        <p:nvSpPr>
          <p:cNvPr id="191" name="직사각형 190"/>
          <p:cNvSpPr/>
          <p:nvPr/>
        </p:nvSpPr>
        <p:spPr>
          <a:xfrm>
            <a:off x="399134" y="1229497"/>
            <a:ext cx="24136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>
                <a:latin typeface="+mn-ea"/>
              </a:rPr>
              <a:t>image_shape</a:t>
            </a:r>
          </a:p>
          <a:p>
            <a:r>
              <a:rPr lang="en-US" altLang="ko-KR" sz="1400">
                <a:latin typeface="+mn-ea"/>
              </a:rPr>
              <a:t>array([1024, 1024, 3])</a:t>
            </a:r>
            <a:endParaRPr lang="en-US" altLang="ko-KR" sz="1400" b="0" i="0">
              <a:effectLst/>
              <a:latin typeface="+mn-ea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99134" y="1945340"/>
            <a:ext cx="819821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>
                <a:latin typeface="+mn-ea"/>
              </a:rPr>
              <a:t>self.IMAGE_SHAPE= array([1024, 1024, 3])</a:t>
            </a:r>
            <a:endParaRPr lang="en-US" altLang="ko-KR" sz="1100" b="0" i="0">
              <a:effectLst/>
              <a:latin typeface="+mn-ea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99134" y="1725918"/>
            <a:ext cx="5343525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000">
                <a:latin typeface="var(--vscode-repl-font-family)"/>
              </a:rPr>
              <a:t>self.IMAGE_RESIZE_MODE = 'square'</a:t>
            </a:r>
            <a:endParaRPr lang="en-US" altLang="ko-KR" sz="1000" b="0" i="0">
              <a:effectLst/>
              <a:latin typeface="var(--vscode-repl-font-family)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16854" y="2249138"/>
            <a:ext cx="776089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anchors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get_anchors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(config.</a:t>
            </a:r>
            <a:r>
              <a:rPr lang="en-US" altLang="ko-KR" sz="1600">
                <a:solidFill>
                  <a:srgbClr val="CB4B16"/>
                </a:solidFill>
                <a:latin typeface="Consolas" panose="020B0609020204030204" pitchFamily="49" charset="0"/>
              </a:rPr>
              <a:t>IMAGE_SHAPE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  <a:endParaRPr lang="en-US" altLang="ko-KR" sz="1600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99134" y="2826016"/>
            <a:ext cx="1003565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>
                <a:solidFill>
                  <a:srgbClr val="268BD2"/>
                </a:solidFill>
                <a:latin typeface="Consolas" panose="020B0609020204030204" pitchFamily="49" charset="0"/>
              </a:rPr>
              <a:t>anchors</a:t>
            </a:r>
            <a:r>
              <a:rPr lang="en-US" altLang="ko-KR" sz="18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8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8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800">
                <a:solidFill>
                  <a:srgbClr val="CB4B16"/>
                </a:solidFill>
                <a:latin typeface="Consolas" panose="020B0609020204030204" pitchFamily="49" charset="0"/>
              </a:rPr>
              <a:t>np</a:t>
            </a:r>
            <a:r>
              <a:rPr lang="en-US" altLang="ko-KR" sz="18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800">
                <a:solidFill>
                  <a:srgbClr val="268BD2"/>
                </a:solidFill>
                <a:latin typeface="Consolas" panose="020B0609020204030204" pitchFamily="49" charset="0"/>
              </a:rPr>
              <a:t>broadcast_to</a:t>
            </a:r>
            <a:r>
              <a:rPr lang="en-US" altLang="ko-KR" sz="18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800">
                <a:solidFill>
                  <a:srgbClr val="268BD2"/>
                </a:solidFill>
                <a:latin typeface="Consolas" panose="020B0609020204030204" pitchFamily="49" charset="0"/>
              </a:rPr>
              <a:t>anchors</a:t>
            </a:r>
            <a:r>
              <a:rPr lang="en-US" altLang="ko-KR" sz="1800">
                <a:solidFill>
                  <a:srgbClr val="BBBBBB"/>
                </a:solidFill>
                <a:latin typeface="Consolas" panose="020B0609020204030204" pitchFamily="49" charset="0"/>
              </a:rPr>
              <a:t>, (config.</a:t>
            </a:r>
            <a:r>
              <a:rPr lang="en-US" altLang="ko-KR" sz="1800">
                <a:solidFill>
                  <a:srgbClr val="CB4B16"/>
                </a:solidFill>
                <a:latin typeface="Consolas" panose="020B0609020204030204" pitchFamily="49" charset="0"/>
              </a:rPr>
              <a:t>BATCH_SIZE</a:t>
            </a:r>
            <a:r>
              <a:rPr lang="en-US" altLang="ko-KR" sz="1800">
                <a:solidFill>
                  <a:srgbClr val="BBBBBB"/>
                </a:solidFill>
                <a:latin typeface="Consolas" panose="020B0609020204030204" pitchFamily="49" charset="0"/>
              </a:rPr>
              <a:t>,) </a:t>
            </a:r>
            <a:r>
              <a:rPr lang="en-US" altLang="ko-KR" sz="1800">
                <a:solidFill>
                  <a:srgbClr val="859900"/>
                </a:solidFill>
                <a:latin typeface="Consolas" panose="020B0609020204030204" pitchFamily="49" charset="0"/>
              </a:rPr>
              <a:t>+</a:t>
            </a:r>
            <a:r>
              <a:rPr lang="en-US" altLang="ko-KR" sz="18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800">
                <a:solidFill>
                  <a:srgbClr val="268BD2"/>
                </a:solidFill>
                <a:latin typeface="Consolas" panose="020B0609020204030204" pitchFamily="49" charset="0"/>
              </a:rPr>
              <a:t>anchors</a:t>
            </a:r>
            <a:r>
              <a:rPr lang="en-US" altLang="ko-KR" sz="1800">
                <a:solidFill>
                  <a:srgbClr val="BBBBBB"/>
                </a:solidFill>
                <a:latin typeface="Consolas" panose="020B0609020204030204" pitchFamily="49" charset="0"/>
              </a:rPr>
              <a:t>.shape)</a:t>
            </a:r>
          </a:p>
          <a:p>
            <a:endParaRPr lang="en-US" altLang="ko-KR" sz="18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endParaRPr lang="en-US" altLang="ko-KR" sz="18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800">
                <a:solidFill>
                  <a:srgbClr val="268BD2"/>
                </a:solidFill>
                <a:latin typeface="Consolas" panose="020B0609020204030204" pitchFamily="49" charset="0"/>
              </a:rPr>
              <a:t>anchors</a:t>
            </a:r>
            <a:r>
              <a:rPr lang="en-US" altLang="ko-KR" sz="18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8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8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800">
                <a:solidFill>
                  <a:srgbClr val="CB4B16"/>
                </a:solidFill>
                <a:latin typeface="Consolas" panose="020B0609020204030204" pitchFamily="49" charset="0"/>
              </a:rPr>
              <a:t>AnchorsLayer</a:t>
            </a:r>
            <a:r>
              <a:rPr lang="en-US" altLang="ko-KR" sz="18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800">
                <a:solidFill>
                  <a:srgbClr val="268BD2"/>
                </a:solidFill>
                <a:latin typeface="Consolas" panose="020B0609020204030204" pitchFamily="49" charset="0"/>
              </a:rPr>
              <a:t>anchors</a:t>
            </a:r>
            <a:r>
              <a:rPr lang="en-US" altLang="ko-KR" sz="1800">
                <a:solidFill>
                  <a:srgbClr val="BBBBBB"/>
                </a:solidFill>
                <a:latin typeface="Consolas" panose="020B0609020204030204" pitchFamily="49" charset="0"/>
              </a:rPr>
              <a:t>, name</a:t>
            </a:r>
            <a:r>
              <a:rPr lang="en-US" altLang="ko-KR" sz="18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800">
                <a:solidFill>
                  <a:srgbClr val="2AA198"/>
                </a:solidFill>
                <a:latin typeface="Consolas" panose="020B0609020204030204" pitchFamily="49" charset="0"/>
              </a:rPr>
              <a:t>"anchors"</a:t>
            </a:r>
            <a:r>
              <a:rPr lang="en-US" altLang="ko-KR" sz="1800">
                <a:solidFill>
                  <a:srgbClr val="BBBBBB"/>
                </a:solidFill>
                <a:latin typeface="Consolas" panose="020B0609020204030204" pitchFamily="49" charset="0"/>
              </a:rPr>
              <a:t>)(</a:t>
            </a:r>
            <a:r>
              <a:rPr lang="en-US" altLang="ko-KR" sz="1800">
                <a:solidFill>
                  <a:srgbClr val="268BD2"/>
                </a:solidFill>
                <a:latin typeface="Consolas" panose="020B0609020204030204" pitchFamily="49" charset="0"/>
              </a:rPr>
              <a:t>input_image</a:t>
            </a:r>
            <a:r>
              <a:rPr lang="en-US" altLang="ko-KR" sz="18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  <a:endParaRPr lang="en-US" altLang="ko-KR" sz="1800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824262" y="3295375"/>
            <a:ext cx="475759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(config.BATCH_SIZE,) + anchors.shape = (1, 261888, 4) </a:t>
            </a:r>
            <a:r>
              <a:rPr lang="en-US" altLang="ko-KR" sz="1100">
                <a:latin typeface="KoPub돋움체 Medium" panose="02020603020101020101" pitchFamily="18" charset="-127"/>
                <a:ea typeface="KoPub돋움체 Medium" panose="02020603020101020101" pitchFamily="18" charset="-127"/>
                <a:sym typeface="Wingdings" panose="05000000000000000000" pitchFamily="2" charset="2"/>
              </a:rPr>
              <a:t></a:t>
            </a:r>
            <a:r>
              <a:rPr lang="ko-KR" altLang="en-US" sz="1100">
                <a:latin typeface="KoPub돋움체 Medium" panose="02020603020101020101" pitchFamily="18" charset="-127"/>
                <a:ea typeface="KoPub돋움체 Medium" panose="02020603020101020101" pitchFamily="18" charset="-127"/>
                <a:sym typeface="Wingdings" panose="05000000000000000000" pitchFamily="2" charset="2"/>
              </a:rPr>
              <a:t>와 같이 텐서 모양을 변환</a:t>
            </a:r>
            <a:endParaRPr lang="en-US" altLang="ko-KR" sz="1100" b="0" i="0">
              <a:effectLst/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605954" y="4026345"/>
            <a:ext cx="475759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텐서플로 형으로 변환</a:t>
            </a:r>
            <a:endParaRPr lang="en-US" altLang="ko-KR" sz="1100" b="0" i="0">
              <a:effectLst/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16854" y="4615651"/>
            <a:ext cx="980415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rgbClr val="268BD2"/>
                </a:solidFill>
                <a:latin typeface="Consolas" panose="020B0609020204030204" pitchFamily="49" charset="0"/>
              </a:rPr>
              <a:t>rpn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4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400">
                <a:solidFill>
                  <a:srgbClr val="268BD2"/>
                </a:solidFill>
                <a:latin typeface="Consolas" panose="020B0609020204030204" pitchFamily="49" charset="0"/>
              </a:rPr>
              <a:t>build_rpn_model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(config.</a:t>
            </a:r>
            <a:r>
              <a:rPr lang="en-US" altLang="ko-KR" sz="1400">
                <a:solidFill>
                  <a:srgbClr val="CB4B16"/>
                </a:solidFill>
                <a:latin typeface="Consolas" panose="020B0609020204030204" pitchFamily="49" charset="0"/>
              </a:rPr>
              <a:t>RPN_ANCHOR_STRIDE</a:t>
            </a:r>
            <a:r>
              <a:rPr lang="ko-KR" altLang="en-US" sz="1400">
                <a:solidFill>
                  <a:srgbClr val="CB4B16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>
                <a:solidFill>
                  <a:srgbClr val="CB4B16"/>
                </a:solidFill>
                <a:latin typeface="Consolas" panose="020B0609020204030204" pitchFamily="49" charset="0"/>
              </a:rPr>
              <a:t>=</a:t>
            </a:r>
            <a:r>
              <a:rPr lang="ko-KR" altLang="en-US" sz="1400">
                <a:solidFill>
                  <a:srgbClr val="CB4B16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>
                <a:solidFill>
                  <a:srgbClr val="CB4B16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                </a:t>
            </a:r>
            <a:r>
              <a:rPr lang="en-US" altLang="ko-KR" sz="1400">
                <a:solidFill>
                  <a:srgbClr val="268BD2"/>
                </a:solidFill>
                <a:latin typeface="Consolas" panose="020B0609020204030204" pitchFamily="49" charset="0"/>
              </a:rPr>
              <a:t>len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(config.</a:t>
            </a:r>
            <a:r>
              <a:rPr lang="en-US" altLang="ko-KR" sz="1400">
                <a:solidFill>
                  <a:srgbClr val="CB4B16"/>
                </a:solidFill>
                <a:latin typeface="Consolas" panose="020B0609020204030204" pitchFamily="49" charset="0"/>
              </a:rPr>
              <a:t>RPN_ANCHOR_RATIOS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), config.</a:t>
            </a:r>
            <a:r>
              <a:rPr lang="en-US" altLang="ko-KR" sz="1400">
                <a:solidFill>
                  <a:srgbClr val="CB4B16"/>
                </a:solidFill>
                <a:latin typeface="Consolas" panose="020B0609020204030204" pitchFamily="49" charset="0"/>
              </a:rPr>
              <a:t>TOP_DOWN_PYRAMID_SIZE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  <a:endParaRPr lang="en-US" altLang="ko-KR" sz="1400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631722" y="4514606"/>
            <a:ext cx="335516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>
                <a:solidFill>
                  <a:schemeClr val="accent1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self.config.RPN_ANCHOR_RATIOS</a:t>
            </a:r>
            <a:r>
              <a:rPr lang="ko-KR" altLang="en-US" sz="1100">
                <a:solidFill>
                  <a:schemeClr val="accent1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sz="1100">
                <a:solidFill>
                  <a:schemeClr val="accent1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=[0.5, 1, 2]</a:t>
            </a:r>
            <a:endParaRPr lang="en-US" altLang="ko-KR" sz="1100" b="0" i="0">
              <a:solidFill>
                <a:schemeClr val="accent1">
                  <a:lumMod val="75000"/>
                </a:schemeClr>
              </a:solidFill>
              <a:effectLst/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6581860" y="5094221"/>
            <a:ext cx="413735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>
                <a:solidFill>
                  <a:schemeClr val="accent1"/>
                </a:solidFill>
                <a:latin typeface="var(--vscode-repl-font-family)"/>
              </a:rPr>
              <a:t>config.TOP_DOWN_PYRAMID_SIZE = 256</a:t>
            </a:r>
            <a:endParaRPr lang="en-US" altLang="ko-KR" sz="1100" b="0" i="0">
              <a:solidFill>
                <a:schemeClr val="accent1"/>
              </a:solidFill>
              <a:effectLst/>
              <a:latin typeface="var(--vscode-repl-font-family)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462782" y="5911751"/>
            <a:ext cx="2204450" cy="4082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>
                <a:solidFill>
                  <a:srgbClr val="268BD2"/>
                </a:solidFill>
                <a:latin typeface="Consolas" panose="020B0609020204030204" pitchFamily="49" charset="0"/>
              </a:rPr>
              <a:t>layer_outputs=</a:t>
            </a:r>
            <a:endParaRPr lang="en-US" altLang="ko-KR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673625" y="5870713"/>
            <a:ext cx="960782" cy="49033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accent2">
                    <a:lumMod val="75000"/>
                  </a:schemeClr>
                </a:solidFill>
              </a:rPr>
              <a:t>rpn[P2]</a:t>
            </a:r>
            <a:endParaRPr lang="ko-KR" altLang="en-US" sz="15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722670" y="5870713"/>
            <a:ext cx="960782" cy="49033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accent2">
                    <a:lumMod val="75000"/>
                  </a:schemeClr>
                </a:solidFill>
              </a:rPr>
              <a:t>rpn[P3]</a:t>
            </a:r>
            <a:endParaRPr lang="ko-KR" altLang="en-US" sz="15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771715" y="5870713"/>
            <a:ext cx="960782" cy="49033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accent2">
                    <a:lumMod val="75000"/>
                  </a:schemeClr>
                </a:solidFill>
              </a:rPr>
              <a:t>rpn[P4]</a:t>
            </a:r>
            <a:endParaRPr lang="ko-KR" altLang="en-US" sz="15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820760" y="5871878"/>
            <a:ext cx="960782" cy="49033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accent2">
                    <a:lumMod val="75000"/>
                  </a:schemeClr>
                </a:solidFill>
              </a:rPr>
              <a:t>rpn[P5]</a:t>
            </a:r>
            <a:endParaRPr lang="ko-KR" altLang="en-US" sz="15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6869805" y="5870713"/>
            <a:ext cx="960782" cy="49033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accent2">
                    <a:lumMod val="75000"/>
                  </a:schemeClr>
                </a:solidFill>
              </a:rPr>
              <a:t>rpn[P6]</a:t>
            </a:r>
            <a:endParaRPr lang="ko-KR" altLang="en-US" sz="15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98372" y="6725670"/>
            <a:ext cx="5234125" cy="4082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>
                <a:solidFill>
                  <a:srgbClr val="268BD2"/>
                </a:solidFill>
                <a:latin typeface="Consolas" panose="020B0609020204030204" pitchFamily="49" charset="0"/>
              </a:rPr>
              <a:t>outputs</a:t>
            </a:r>
            <a:r>
              <a:rPr lang="en-US" altLang="ko-KR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>
                <a:solidFill>
                  <a:srgbClr val="CB4B16"/>
                </a:solidFill>
                <a:latin typeface="Consolas" panose="020B0609020204030204" pitchFamily="49" charset="0"/>
              </a:rPr>
              <a:t>list</a:t>
            </a:r>
            <a:r>
              <a:rPr lang="en-US" altLang="ko-KR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CB4B16"/>
                </a:solidFill>
                <a:latin typeface="Consolas" panose="020B0609020204030204" pitchFamily="49" charset="0"/>
              </a:rPr>
              <a:t>zip</a:t>
            </a:r>
            <a:r>
              <a:rPr lang="en-US" altLang="ko-KR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859900"/>
                </a:solidFill>
                <a:latin typeface="Consolas" panose="020B0609020204030204" pitchFamily="49" charset="0"/>
              </a:rPr>
              <a:t>*</a:t>
            </a:r>
            <a:r>
              <a:rPr lang="en-US" altLang="ko-KR">
                <a:solidFill>
                  <a:srgbClr val="268BD2"/>
                </a:solidFill>
                <a:latin typeface="Consolas" panose="020B0609020204030204" pitchFamily="49" charset="0"/>
              </a:rPr>
              <a:t>layer_outputs</a:t>
            </a:r>
            <a:r>
              <a:rPr lang="en-US" altLang="ko-KR">
                <a:solidFill>
                  <a:srgbClr val="BBBBBB"/>
                </a:solidFill>
                <a:latin typeface="Consolas" panose="020B0609020204030204" pitchFamily="49" charset="0"/>
              </a:rPr>
              <a:t>))</a:t>
            </a:r>
            <a:endParaRPr lang="en-US" altLang="ko-KR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441216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36188" y="418159"/>
            <a:ext cx="25138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시험 방법 </a:t>
            </a:r>
            <a:r>
              <a:rPr lang="en-US" altLang="ko-KR" sz="2800" b="1" dirty="0"/>
              <a:t>end</a:t>
            </a:r>
            <a:endParaRPr lang="ko-KR" altLang="en-US" sz="2800" b="1" dirty="0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723942" y="1305696"/>
            <a:ext cx="1926076" cy="553431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800" dirty="0">
                <a:latin typeface="HY견고딕" panose="02030600000101010101" pitchFamily="18" charset="-127"/>
                <a:ea typeface="HY견고딕" panose="02030600000101010101" pitchFamily="18" charset="-127"/>
              </a:rPr>
              <a:t>3</a:t>
            </a:r>
            <a:r>
              <a:rPr lang="ko-KR" altLang="en-US" sz="1800" dirty="0">
                <a:latin typeface="HY견고딕" panose="02030600000101010101" pitchFamily="18" charset="-127"/>
                <a:ea typeface="HY견고딕" panose="02030600000101010101" pitchFamily="18" charset="-127"/>
              </a:rPr>
              <a:t>차 시험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19274" y="2575240"/>
            <a:ext cx="468269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1800" dirty="0"/>
              <a:t>Train 10000(</a:t>
            </a:r>
            <a:r>
              <a:rPr lang="ko-KR" altLang="en-US" sz="1800" dirty="0"/>
              <a:t>소형 </a:t>
            </a:r>
            <a:r>
              <a:rPr lang="en-US" altLang="ko-KR" sz="1800" dirty="0"/>
              <a:t>5000,</a:t>
            </a:r>
            <a:r>
              <a:rPr lang="ko-KR" altLang="en-US" sz="1800" dirty="0"/>
              <a:t> 대형 </a:t>
            </a:r>
            <a:r>
              <a:rPr lang="en-US" altLang="ko-KR" sz="1800" dirty="0"/>
              <a:t>5000)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1800" dirty="0"/>
              <a:t>Validation 2000(</a:t>
            </a:r>
            <a:r>
              <a:rPr lang="ko-KR" altLang="en-US" sz="1800" dirty="0"/>
              <a:t>소형 </a:t>
            </a:r>
            <a:r>
              <a:rPr lang="en-US" altLang="ko-KR" sz="1800" dirty="0"/>
              <a:t>1000,</a:t>
            </a:r>
            <a:r>
              <a:rPr lang="ko-KR" altLang="en-US" sz="1800" dirty="0"/>
              <a:t> 대형 </a:t>
            </a:r>
            <a:r>
              <a:rPr lang="en-US" altLang="ko-KR" sz="1800" dirty="0"/>
              <a:t>1000)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1800" dirty="0"/>
              <a:t>Test 3596(</a:t>
            </a:r>
            <a:r>
              <a:rPr lang="ko-KR" altLang="en-US" sz="1800" dirty="0"/>
              <a:t>소형 </a:t>
            </a:r>
            <a:r>
              <a:rPr lang="en-US" altLang="ko-KR" sz="1800" dirty="0"/>
              <a:t>1748,</a:t>
            </a:r>
            <a:r>
              <a:rPr lang="ko-KR" altLang="en-US" sz="1800" dirty="0"/>
              <a:t> 대형 </a:t>
            </a:r>
            <a:r>
              <a:rPr lang="en-US" altLang="ko-KR" sz="1800" dirty="0"/>
              <a:t>1748)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800" dirty="0"/>
              <a:t>인식 인정 기준 </a:t>
            </a:r>
            <a:r>
              <a:rPr lang="en-US" altLang="ko-KR" sz="1800" dirty="0"/>
              <a:t>80%</a:t>
            </a:r>
            <a:r>
              <a:rPr lang="ko-KR" altLang="en-US" sz="1800" dirty="0"/>
              <a:t> 이상</a:t>
            </a:r>
            <a:endParaRPr lang="en-US" altLang="ko-KR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800" dirty="0"/>
              <a:t>인식 </a:t>
            </a:r>
            <a:r>
              <a:rPr lang="en-US" altLang="ko-KR" sz="1800" dirty="0"/>
              <a:t>99.42%(21</a:t>
            </a:r>
            <a:r>
              <a:rPr lang="ko-KR" altLang="en-US" sz="1800" dirty="0"/>
              <a:t>건</a:t>
            </a:r>
            <a:r>
              <a:rPr lang="en-US" altLang="ko-KR" sz="1800" dirty="0"/>
              <a:t>)</a:t>
            </a:r>
            <a:r>
              <a:rPr lang="ko-KR" altLang="en-US" sz="1800" dirty="0"/>
              <a:t> </a:t>
            </a:r>
            <a:r>
              <a:rPr lang="en-US" altLang="ko-KR" sz="1800" dirty="0"/>
              <a:t>/ </a:t>
            </a:r>
            <a:r>
              <a:rPr lang="ko-KR" altLang="en-US" sz="1800" err="1"/>
              <a:t>오인식</a:t>
            </a:r>
            <a:r>
              <a:rPr lang="ko-KR" altLang="en-US" sz="1800"/>
              <a:t> </a:t>
            </a:r>
            <a:r>
              <a:rPr lang="en-US" altLang="ko-KR" sz="1800"/>
              <a:t>0.08%</a:t>
            </a:r>
            <a:r>
              <a:rPr lang="ko-KR" altLang="en-US" sz="1800"/>
              <a:t> </a:t>
            </a:r>
            <a:r>
              <a:rPr lang="en-US" altLang="ko-KR" sz="1800"/>
              <a:t>(3</a:t>
            </a:r>
            <a:r>
              <a:rPr lang="ko-KR" altLang="en-US" sz="1800"/>
              <a:t>건</a:t>
            </a:r>
            <a:r>
              <a:rPr lang="en-US" altLang="ko-KR" sz="1800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1800" dirty="0"/>
              <a:t>epoch 100,</a:t>
            </a:r>
            <a:r>
              <a:rPr lang="ko-KR" altLang="en-US" sz="1800" dirty="0"/>
              <a:t> </a:t>
            </a:r>
            <a:r>
              <a:rPr lang="en-US" altLang="ko-KR" sz="1800" dirty="0"/>
              <a:t>batch = 20</a:t>
            </a:r>
          </a:p>
        </p:txBody>
      </p:sp>
      <p:sp>
        <p:nvSpPr>
          <p:cNvPr id="15" name="모서리가 둥근 직사각형 14"/>
          <p:cNvSpPr/>
          <p:nvPr/>
        </p:nvSpPr>
        <p:spPr>
          <a:xfrm>
            <a:off x="723942" y="2026088"/>
            <a:ext cx="2484495" cy="382191"/>
          </a:xfrm>
          <a:prstGeom prst="roundRect">
            <a:avLst>
              <a:gd name="adj" fmla="val 34081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ko-KR" altLang="en-US" sz="1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서대구 영업소 </a:t>
            </a:r>
            <a:r>
              <a:rPr lang="ko-KR" altLang="en-US" sz="1400" dirty="0" err="1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다차로</a:t>
            </a:r>
            <a:r>
              <a:rPr lang="ko-KR" altLang="en-US" sz="1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en-US" altLang="ko-KR" sz="1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50298</a:t>
            </a:r>
            <a:r>
              <a:rPr lang="ko-KR" altLang="en-US" sz="1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장</a:t>
            </a:r>
            <a:endParaRPr lang="en-US" altLang="ko-KR" sz="14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524308" y="1447498"/>
            <a:ext cx="3381658" cy="960781"/>
          </a:xfrm>
          <a:prstGeom prst="rect">
            <a:avLst/>
          </a:prstGeom>
          <a:ln w="19050">
            <a:solidFill>
              <a:srgbClr val="AF379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rgbClr val="FF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차량이 더 잘 보이는 영상으로 변경</a:t>
            </a:r>
            <a:endParaRPr lang="en-US" altLang="ko-KR" sz="1400" dirty="0">
              <a:solidFill>
                <a:srgbClr val="FF0000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rgbClr val="FF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중앙으로 가는 차량 제거 </a:t>
            </a:r>
            <a:r>
              <a:rPr lang="en-US" altLang="ko-KR" sz="1400" dirty="0">
                <a:solidFill>
                  <a:srgbClr val="FF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(</a:t>
            </a:r>
            <a:r>
              <a:rPr lang="ko-KR" altLang="en-US" sz="1400" dirty="0">
                <a:solidFill>
                  <a:srgbClr val="FF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반이상보이는 차량</a:t>
            </a:r>
            <a:r>
              <a:rPr lang="en-US" altLang="ko-KR" sz="1400" dirty="0">
                <a:solidFill>
                  <a:srgbClr val="FF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)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rgbClr val="FF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자동분류기로 분류 후 수작업으로 정정</a:t>
            </a:r>
            <a:endParaRPr lang="en-US" altLang="ko-KR" sz="1400" dirty="0">
              <a:solidFill>
                <a:srgbClr val="FF0000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2047" y="1706623"/>
            <a:ext cx="2616769" cy="115873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2047" y="4030234"/>
            <a:ext cx="2782669" cy="2087001"/>
          </a:xfrm>
          <a:prstGeom prst="rect">
            <a:avLst/>
          </a:prstGeom>
        </p:spPr>
      </p:pic>
      <p:sp>
        <p:nvSpPr>
          <p:cNvPr id="18" name="아래쪽 화살표 17"/>
          <p:cNvSpPr/>
          <p:nvPr/>
        </p:nvSpPr>
        <p:spPr>
          <a:xfrm>
            <a:off x="8329609" y="3174665"/>
            <a:ext cx="1567543" cy="546265"/>
          </a:xfrm>
          <a:prstGeom prst="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598" y="4434810"/>
            <a:ext cx="2921135" cy="204015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4675" y="4434810"/>
            <a:ext cx="2980925" cy="2049386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1730949" y="6493256"/>
            <a:ext cx="9845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accuracy</a:t>
            </a:r>
            <a:endParaRPr lang="ko-KR" altLang="en-US" sz="16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113039" y="6502484"/>
            <a:ext cx="548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loss</a:t>
            </a:r>
            <a:endParaRPr lang="ko-KR" altLang="en-US" sz="16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7779141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36188" y="418159"/>
            <a:ext cx="30780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사용 모델 및</a:t>
            </a:r>
            <a:r>
              <a:rPr lang="en-US" altLang="ko-KR" sz="2800" b="1" dirty="0"/>
              <a:t> </a:t>
            </a:r>
            <a:r>
              <a:rPr lang="ko-KR" altLang="en-US" sz="2800" b="1" dirty="0"/>
              <a:t>구현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995049" y="1803441"/>
            <a:ext cx="1955043" cy="403244"/>
          </a:xfrm>
          <a:prstGeom prst="rect">
            <a:avLst/>
          </a:prstGeom>
          <a:ln w="19050">
            <a:solidFill>
              <a:srgbClr val="AF379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디렉토리 생성</a:t>
            </a:r>
          </a:p>
        </p:txBody>
      </p:sp>
      <p:sp>
        <p:nvSpPr>
          <p:cNvPr id="20" name="AutoShape 627" descr="흐름도바-1">
            <a:extLst>
              <a:ext uri="{FF2B5EF4-FFF2-40B4-BE49-F238E27FC236}">
                <a16:creationId xmlns:a16="http://schemas.microsoft.com/office/drawing/2014/main" id="{3450AAE5-2965-475D-8689-4074F589D105}"/>
              </a:ext>
            </a:extLst>
          </p:cNvPr>
          <p:cNvSpPr>
            <a:spLocks noChangeArrowheads="1"/>
          </p:cNvSpPr>
          <p:nvPr/>
        </p:nvSpPr>
        <p:spPr bwMode="gray">
          <a:xfrm>
            <a:off x="6225849" y="1045911"/>
            <a:ext cx="792746" cy="322505"/>
          </a:xfrm>
          <a:prstGeom prst="roundRect">
            <a:avLst>
              <a:gd name="adj" fmla="val 0"/>
            </a:avLst>
          </a:prstGeom>
          <a:solidFill>
            <a:srgbClr val="0091E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defTabSz="1087076">
              <a:defRPr/>
            </a:pPr>
            <a:r>
              <a:rPr lang="en-US" altLang="ko-KR" sz="1000" kern="0" dirty="0">
                <a:ln>
                  <a:solidFill>
                    <a:srgbClr val="808080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./</a:t>
            </a:r>
            <a:endParaRPr lang="ko-KR" altLang="en-US" sz="1000" kern="0" dirty="0">
              <a:ln>
                <a:solidFill>
                  <a:srgbClr val="808080">
                    <a:alpha val="0"/>
                  </a:srgbClr>
                </a:solidFill>
              </a:ln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21" name="AutoShape 627" descr="흐름도바-1">
            <a:extLst>
              <a:ext uri="{FF2B5EF4-FFF2-40B4-BE49-F238E27FC236}">
                <a16:creationId xmlns:a16="http://schemas.microsoft.com/office/drawing/2014/main" id="{3450AAE5-2965-475D-8689-4074F589D105}"/>
              </a:ext>
            </a:extLst>
          </p:cNvPr>
          <p:cNvSpPr>
            <a:spLocks noChangeArrowheads="1"/>
          </p:cNvSpPr>
          <p:nvPr/>
        </p:nvSpPr>
        <p:spPr bwMode="gray">
          <a:xfrm>
            <a:off x="6831719" y="1518493"/>
            <a:ext cx="792746" cy="322505"/>
          </a:xfrm>
          <a:prstGeom prst="roundRect">
            <a:avLst>
              <a:gd name="adj" fmla="val 0"/>
            </a:avLst>
          </a:prstGeom>
          <a:solidFill>
            <a:srgbClr val="0091E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defTabSz="1087076">
              <a:defRPr/>
            </a:pPr>
            <a:r>
              <a:rPr lang="en-US" altLang="ko-KR" sz="1000" kern="0" dirty="0">
                <a:ln>
                  <a:solidFill>
                    <a:srgbClr val="808080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datasets</a:t>
            </a:r>
            <a:endParaRPr lang="ko-KR" altLang="en-US" sz="1000" kern="0" dirty="0">
              <a:ln>
                <a:solidFill>
                  <a:srgbClr val="808080">
                    <a:alpha val="0"/>
                  </a:srgbClr>
                </a:solidFill>
              </a:ln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cxnSp>
        <p:nvCxnSpPr>
          <p:cNvPr id="23" name="꺾인 연결선 22"/>
          <p:cNvCxnSpPr>
            <a:stCxn id="20" idx="2"/>
            <a:endCxn id="21" idx="1"/>
          </p:cNvCxnSpPr>
          <p:nvPr/>
        </p:nvCxnSpPr>
        <p:spPr>
          <a:xfrm rot="16200000" flipH="1">
            <a:off x="6571305" y="1419332"/>
            <a:ext cx="311330" cy="209497"/>
          </a:xfrm>
          <a:prstGeom prst="bentConnector2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AutoShape 627" descr="흐름도바-1">
            <a:extLst>
              <a:ext uri="{FF2B5EF4-FFF2-40B4-BE49-F238E27FC236}">
                <a16:creationId xmlns:a16="http://schemas.microsoft.com/office/drawing/2014/main" id="{3450AAE5-2965-475D-8689-4074F589D105}"/>
              </a:ext>
            </a:extLst>
          </p:cNvPr>
          <p:cNvSpPr>
            <a:spLocks noChangeArrowheads="1"/>
          </p:cNvSpPr>
          <p:nvPr/>
        </p:nvSpPr>
        <p:spPr bwMode="gray">
          <a:xfrm>
            <a:off x="7415919" y="1954031"/>
            <a:ext cx="792746" cy="322505"/>
          </a:xfrm>
          <a:prstGeom prst="roundRect">
            <a:avLst>
              <a:gd name="adj" fmla="val 0"/>
            </a:avLst>
          </a:prstGeom>
          <a:solidFill>
            <a:srgbClr val="0091E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defTabSz="1087076">
              <a:defRPr/>
            </a:pPr>
            <a:r>
              <a:rPr lang="en-US" altLang="ko-KR" sz="1000" kern="0" dirty="0">
                <a:ln>
                  <a:solidFill>
                    <a:srgbClr val="808080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train</a:t>
            </a:r>
            <a:endParaRPr lang="ko-KR" altLang="en-US" sz="1000" kern="0" dirty="0">
              <a:ln>
                <a:solidFill>
                  <a:srgbClr val="808080">
                    <a:alpha val="0"/>
                  </a:srgbClr>
                </a:solidFill>
              </a:ln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cxnSp>
        <p:nvCxnSpPr>
          <p:cNvPr id="35" name="꺾인 연결선 34"/>
          <p:cNvCxnSpPr>
            <a:stCxn id="21" idx="2"/>
            <a:endCxn id="34" idx="1"/>
          </p:cNvCxnSpPr>
          <p:nvPr/>
        </p:nvCxnSpPr>
        <p:spPr>
          <a:xfrm rot="16200000" flipH="1">
            <a:off x="7184862" y="1884227"/>
            <a:ext cx="274286" cy="187827"/>
          </a:xfrm>
          <a:prstGeom prst="bentConnector2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꺾인 연결선 36"/>
          <p:cNvCxnSpPr>
            <a:stCxn id="34" idx="2"/>
            <a:endCxn id="38" idx="1"/>
          </p:cNvCxnSpPr>
          <p:nvPr/>
        </p:nvCxnSpPr>
        <p:spPr>
          <a:xfrm rot="16200000" flipH="1">
            <a:off x="7927524" y="2161303"/>
            <a:ext cx="480734" cy="711199"/>
          </a:xfrm>
          <a:prstGeom prst="bentConnector2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AutoShape 627" descr="흐름도바-1">
            <a:extLst>
              <a:ext uri="{FF2B5EF4-FFF2-40B4-BE49-F238E27FC236}">
                <a16:creationId xmlns:a16="http://schemas.microsoft.com/office/drawing/2014/main" id="{3450AAE5-2965-475D-8689-4074F589D105}"/>
              </a:ext>
            </a:extLst>
          </p:cNvPr>
          <p:cNvSpPr>
            <a:spLocks noChangeArrowheads="1"/>
          </p:cNvSpPr>
          <p:nvPr/>
        </p:nvSpPr>
        <p:spPr bwMode="gray">
          <a:xfrm>
            <a:off x="8523491" y="2596017"/>
            <a:ext cx="967873" cy="322505"/>
          </a:xfrm>
          <a:prstGeom prst="roundRect">
            <a:avLst>
              <a:gd name="adj" fmla="val 0"/>
            </a:avLst>
          </a:prstGeom>
          <a:solidFill>
            <a:srgbClr val="0091E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defTabSz="1087076">
              <a:defRPr/>
            </a:pPr>
            <a:r>
              <a:rPr lang="en-US" altLang="ko-KR" sz="1000" kern="0" dirty="0">
                <a:ln>
                  <a:solidFill>
                    <a:srgbClr val="808080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class16</a:t>
            </a:r>
            <a:endParaRPr lang="ko-KR" altLang="en-US" sz="1000" kern="0" dirty="0">
              <a:ln>
                <a:solidFill>
                  <a:srgbClr val="808080">
                    <a:alpha val="0"/>
                  </a:srgbClr>
                </a:solidFill>
              </a:ln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40" name="AutoShape 627" descr="흐름도바-1">
            <a:extLst>
              <a:ext uri="{FF2B5EF4-FFF2-40B4-BE49-F238E27FC236}">
                <a16:creationId xmlns:a16="http://schemas.microsoft.com/office/drawing/2014/main" id="{3450AAE5-2965-475D-8689-4074F589D105}"/>
              </a:ext>
            </a:extLst>
          </p:cNvPr>
          <p:cNvSpPr>
            <a:spLocks noChangeArrowheads="1"/>
          </p:cNvSpPr>
          <p:nvPr/>
        </p:nvSpPr>
        <p:spPr bwMode="gray">
          <a:xfrm>
            <a:off x="8523491" y="3025759"/>
            <a:ext cx="967873" cy="322505"/>
          </a:xfrm>
          <a:prstGeom prst="roundRect">
            <a:avLst>
              <a:gd name="adj" fmla="val 0"/>
            </a:avLst>
          </a:prstGeom>
          <a:solidFill>
            <a:srgbClr val="0091E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defTabSz="1087076">
              <a:defRPr/>
            </a:pPr>
            <a:r>
              <a:rPr lang="en-US" altLang="ko-KR" sz="1000" kern="0" dirty="0">
                <a:ln>
                  <a:solidFill>
                    <a:srgbClr val="808080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class25</a:t>
            </a:r>
            <a:endParaRPr lang="ko-KR" altLang="en-US" sz="1000" kern="0" dirty="0">
              <a:ln>
                <a:solidFill>
                  <a:srgbClr val="808080">
                    <a:alpha val="0"/>
                  </a:srgbClr>
                </a:solidFill>
              </a:ln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cxnSp>
        <p:nvCxnSpPr>
          <p:cNvPr id="41" name="꺾인 연결선 40"/>
          <p:cNvCxnSpPr>
            <a:endCxn id="40" idx="1"/>
          </p:cNvCxnSpPr>
          <p:nvPr/>
        </p:nvCxnSpPr>
        <p:spPr>
          <a:xfrm rot="16200000" flipH="1">
            <a:off x="7608929" y="2272450"/>
            <a:ext cx="1117924" cy="711200"/>
          </a:xfrm>
          <a:prstGeom prst="bentConnector2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8128375" y="2052308"/>
            <a:ext cx="1532872" cy="16158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>
            <a:defPPr>
              <a:defRPr lang="ko-KR"/>
            </a:defPPr>
            <a:lvl1pPr>
              <a:defRPr kumimoji="1" sz="1200" ker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  <a:cs typeface="Times New Roman" pitchFamily="18" charset="0"/>
              </a:defRPr>
            </a:lvl1pPr>
          </a:lstStyle>
          <a:p>
            <a:pPr algn="ctr" defTabSz="1042988" latinLnBrk="0"/>
            <a:r>
              <a:rPr lang="en-US" altLang="ko-KR" sz="1050" kern="1200" spc="-20" dirty="0">
                <a:ln>
                  <a:solidFill>
                    <a:srgbClr val="3F4057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2" charset="-127"/>
                <a:ea typeface="KoPub돋움체 Bold" pitchFamily="2" charset="-127"/>
                <a:cs typeface="+mn-cs"/>
              </a:rPr>
              <a:t>train </a:t>
            </a:r>
            <a:r>
              <a:rPr lang="ko-KR" altLang="en-US" sz="1050" kern="1200" spc="-20" dirty="0">
                <a:ln>
                  <a:solidFill>
                    <a:srgbClr val="3F4057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2" charset="-127"/>
                <a:ea typeface="KoPub돋움체 Bold" pitchFamily="2" charset="-127"/>
                <a:cs typeface="+mn-cs"/>
              </a:rPr>
              <a:t>디렉토리</a:t>
            </a:r>
          </a:p>
        </p:txBody>
      </p:sp>
      <p:sp>
        <p:nvSpPr>
          <p:cNvPr id="44" name="AutoShape 627" descr="흐름도바-1">
            <a:extLst>
              <a:ext uri="{FF2B5EF4-FFF2-40B4-BE49-F238E27FC236}">
                <a16:creationId xmlns:a16="http://schemas.microsoft.com/office/drawing/2014/main" id="{3450AAE5-2965-475D-8689-4074F589D105}"/>
              </a:ext>
            </a:extLst>
          </p:cNvPr>
          <p:cNvSpPr>
            <a:spLocks noChangeArrowheads="1"/>
          </p:cNvSpPr>
          <p:nvPr/>
        </p:nvSpPr>
        <p:spPr bwMode="gray">
          <a:xfrm>
            <a:off x="7436640" y="3474290"/>
            <a:ext cx="792746" cy="322505"/>
          </a:xfrm>
          <a:prstGeom prst="roundRect">
            <a:avLst>
              <a:gd name="adj" fmla="val 0"/>
            </a:avLst>
          </a:prstGeom>
          <a:solidFill>
            <a:srgbClr val="0091E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defTabSz="1087076">
              <a:defRPr/>
            </a:pPr>
            <a:r>
              <a:rPr lang="en-US" altLang="ko-KR" sz="1000" kern="0" dirty="0">
                <a:ln>
                  <a:solidFill>
                    <a:srgbClr val="808080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validation</a:t>
            </a:r>
            <a:endParaRPr lang="ko-KR" altLang="en-US" sz="1000" kern="0" dirty="0">
              <a:ln>
                <a:solidFill>
                  <a:srgbClr val="808080">
                    <a:alpha val="0"/>
                  </a:srgbClr>
                </a:solidFill>
              </a:ln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cxnSp>
        <p:nvCxnSpPr>
          <p:cNvPr id="45" name="꺾인 연결선 44"/>
          <p:cNvCxnSpPr>
            <a:stCxn id="21" idx="2"/>
            <a:endCxn id="44" idx="1"/>
          </p:cNvCxnSpPr>
          <p:nvPr/>
        </p:nvCxnSpPr>
        <p:spPr>
          <a:xfrm rot="16200000" flipH="1">
            <a:off x="6435094" y="2633996"/>
            <a:ext cx="1794545" cy="208548"/>
          </a:xfrm>
          <a:prstGeom prst="bentConnector2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AutoShape 627" descr="흐름도바-1">
            <a:extLst>
              <a:ext uri="{FF2B5EF4-FFF2-40B4-BE49-F238E27FC236}">
                <a16:creationId xmlns:a16="http://schemas.microsoft.com/office/drawing/2014/main" id="{3450AAE5-2965-475D-8689-4074F589D105}"/>
              </a:ext>
            </a:extLst>
          </p:cNvPr>
          <p:cNvSpPr>
            <a:spLocks noChangeArrowheads="1"/>
          </p:cNvSpPr>
          <p:nvPr/>
        </p:nvSpPr>
        <p:spPr bwMode="gray">
          <a:xfrm>
            <a:off x="8523491" y="3958048"/>
            <a:ext cx="967873" cy="322505"/>
          </a:xfrm>
          <a:prstGeom prst="roundRect">
            <a:avLst>
              <a:gd name="adj" fmla="val 0"/>
            </a:avLst>
          </a:prstGeom>
          <a:solidFill>
            <a:srgbClr val="0091E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defTabSz="1087076">
              <a:defRPr/>
            </a:pPr>
            <a:r>
              <a:rPr lang="en-US" altLang="ko-KR" sz="1000" kern="0" dirty="0">
                <a:ln>
                  <a:solidFill>
                    <a:srgbClr val="808080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class16</a:t>
            </a:r>
            <a:endParaRPr lang="ko-KR" altLang="en-US" sz="1000" kern="0" dirty="0">
              <a:ln>
                <a:solidFill>
                  <a:srgbClr val="808080">
                    <a:alpha val="0"/>
                  </a:srgbClr>
                </a:solidFill>
              </a:ln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47" name="AutoShape 627" descr="흐름도바-1">
            <a:extLst>
              <a:ext uri="{FF2B5EF4-FFF2-40B4-BE49-F238E27FC236}">
                <a16:creationId xmlns:a16="http://schemas.microsoft.com/office/drawing/2014/main" id="{3450AAE5-2965-475D-8689-4074F589D105}"/>
              </a:ext>
            </a:extLst>
          </p:cNvPr>
          <p:cNvSpPr>
            <a:spLocks noChangeArrowheads="1"/>
          </p:cNvSpPr>
          <p:nvPr/>
        </p:nvSpPr>
        <p:spPr bwMode="gray">
          <a:xfrm>
            <a:off x="8523491" y="4387790"/>
            <a:ext cx="967873" cy="322505"/>
          </a:xfrm>
          <a:prstGeom prst="roundRect">
            <a:avLst>
              <a:gd name="adj" fmla="val 0"/>
            </a:avLst>
          </a:prstGeom>
          <a:solidFill>
            <a:srgbClr val="0091E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defTabSz="1087076">
              <a:defRPr/>
            </a:pPr>
            <a:r>
              <a:rPr lang="en-US" altLang="ko-KR" sz="1000" kern="0" dirty="0">
                <a:ln>
                  <a:solidFill>
                    <a:srgbClr val="808080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class25</a:t>
            </a:r>
            <a:endParaRPr lang="ko-KR" altLang="en-US" sz="1000" kern="0" dirty="0">
              <a:ln>
                <a:solidFill>
                  <a:srgbClr val="808080">
                    <a:alpha val="0"/>
                  </a:srgbClr>
                </a:solidFill>
              </a:ln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cxnSp>
        <p:nvCxnSpPr>
          <p:cNvPr id="48" name="꺾인 연결선 47"/>
          <p:cNvCxnSpPr>
            <a:stCxn id="44" idx="2"/>
            <a:endCxn id="46" idx="1"/>
          </p:cNvCxnSpPr>
          <p:nvPr/>
        </p:nvCxnSpPr>
        <p:spPr>
          <a:xfrm rot="16200000" flipH="1">
            <a:off x="8016999" y="3612809"/>
            <a:ext cx="322506" cy="690478"/>
          </a:xfrm>
          <a:prstGeom prst="bentConnector2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꺾인 연결선 48"/>
          <p:cNvCxnSpPr>
            <a:stCxn id="44" idx="2"/>
            <a:endCxn id="47" idx="1"/>
          </p:cNvCxnSpPr>
          <p:nvPr/>
        </p:nvCxnSpPr>
        <p:spPr>
          <a:xfrm rot="16200000" flipH="1">
            <a:off x="7802128" y="3827680"/>
            <a:ext cx="752248" cy="690478"/>
          </a:xfrm>
          <a:prstGeom prst="bentConnector2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AutoShape 627" descr="흐름도바-1">
            <a:extLst>
              <a:ext uri="{FF2B5EF4-FFF2-40B4-BE49-F238E27FC236}">
                <a16:creationId xmlns:a16="http://schemas.microsoft.com/office/drawing/2014/main" id="{3450AAE5-2965-475D-8689-4074F589D105}"/>
              </a:ext>
            </a:extLst>
          </p:cNvPr>
          <p:cNvSpPr>
            <a:spLocks noChangeArrowheads="1"/>
          </p:cNvSpPr>
          <p:nvPr/>
        </p:nvSpPr>
        <p:spPr bwMode="gray">
          <a:xfrm>
            <a:off x="7415919" y="4896160"/>
            <a:ext cx="792746" cy="322505"/>
          </a:xfrm>
          <a:prstGeom prst="roundRect">
            <a:avLst>
              <a:gd name="adj" fmla="val 0"/>
            </a:avLst>
          </a:prstGeom>
          <a:solidFill>
            <a:srgbClr val="0091E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defTabSz="1087076">
              <a:defRPr/>
            </a:pPr>
            <a:r>
              <a:rPr lang="en-US" altLang="ko-KR" sz="1000" kern="0" dirty="0">
                <a:ln>
                  <a:solidFill>
                    <a:srgbClr val="808080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test</a:t>
            </a:r>
            <a:endParaRPr lang="ko-KR" altLang="en-US" sz="1000" kern="0" dirty="0">
              <a:ln>
                <a:solidFill>
                  <a:srgbClr val="808080">
                    <a:alpha val="0"/>
                  </a:srgbClr>
                </a:solidFill>
              </a:ln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cxnSp>
        <p:nvCxnSpPr>
          <p:cNvPr id="51" name="꺾인 연결선 50"/>
          <p:cNvCxnSpPr>
            <a:stCxn id="21" idx="2"/>
            <a:endCxn id="50" idx="1"/>
          </p:cNvCxnSpPr>
          <p:nvPr/>
        </p:nvCxnSpPr>
        <p:spPr>
          <a:xfrm rot="16200000" flipH="1">
            <a:off x="5713798" y="3355291"/>
            <a:ext cx="3216415" cy="187827"/>
          </a:xfrm>
          <a:prstGeom prst="bentConnector2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AutoShape 627" descr="흐름도바-1">
            <a:extLst>
              <a:ext uri="{FF2B5EF4-FFF2-40B4-BE49-F238E27FC236}">
                <a16:creationId xmlns:a16="http://schemas.microsoft.com/office/drawing/2014/main" id="{3450AAE5-2965-475D-8689-4074F589D105}"/>
              </a:ext>
            </a:extLst>
          </p:cNvPr>
          <p:cNvSpPr>
            <a:spLocks noChangeArrowheads="1"/>
          </p:cNvSpPr>
          <p:nvPr/>
        </p:nvSpPr>
        <p:spPr bwMode="gray">
          <a:xfrm>
            <a:off x="7440971" y="5588568"/>
            <a:ext cx="792746" cy="322505"/>
          </a:xfrm>
          <a:prstGeom prst="roundRect">
            <a:avLst>
              <a:gd name="adj" fmla="val 0"/>
            </a:avLst>
          </a:prstGeom>
          <a:solidFill>
            <a:srgbClr val="0091E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defTabSz="1087076">
              <a:defRPr/>
            </a:pPr>
            <a:r>
              <a:rPr lang="en-US" altLang="ko-KR" sz="1000" kern="0" dirty="0">
                <a:ln>
                  <a:solidFill>
                    <a:srgbClr val="808080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result</a:t>
            </a:r>
            <a:endParaRPr lang="ko-KR" altLang="en-US" sz="1000" kern="0" dirty="0">
              <a:ln>
                <a:solidFill>
                  <a:srgbClr val="808080">
                    <a:alpha val="0"/>
                  </a:srgbClr>
                </a:solidFill>
              </a:ln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cxnSp>
        <p:nvCxnSpPr>
          <p:cNvPr id="54" name="꺾인 연결선 53"/>
          <p:cNvCxnSpPr>
            <a:stCxn id="21" idx="2"/>
            <a:endCxn id="53" idx="1"/>
          </p:cNvCxnSpPr>
          <p:nvPr/>
        </p:nvCxnSpPr>
        <p:spPr>
          <a:xfrm rot="16200000" flipH="1">
            <a:off x="5380120" y="3688969"/>
            <a:ext cx="3908823" cy="212879"/>
          </a:xfrm>
          <a:prstGeom prst="bentConnector2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8178251" y="3536155"/>
            <a:ext cx="1532872" cy="16158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>
            <a:defPPr>
              <a:defRPr lang="ko-KR"/>
            </a:defPPr>
            <a:lvl1pPr>
              <a:defRPr kumimoji="1" sz="1200" ker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  <a:cs typeface="Times New Roman" pitchFamily="18" charset="0"/>
              </a:defRPr>
            </a:lvl1pPr>
          </a:lstStyle>
          <a:p>
            <a:pPr algn="ctr" defTabSz="1042988" latinLnBrk="0"/>
            <a:r>
              <a:rPr lang="ko-KR" altLang="en-US" sz="1050" kern="1200" spc="-20" dirty="0" err="1">
                <a:ln>
                  <a:solidFill>
                    <a:srgbClr val="3F4057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2" charset="-127"/>
                <a:ea typeface="KoPub돋움체 Bold" pitchFamily="2" charset="-127"/>
                <a:cs typeface="+mn-cs"/>
              </a:rPr>
              <a:t>유효검증</a:t>
            </a:r>
            <a:r>
              <a:rPr lang="en-US" altLang="ko-KR" sz="1050" kern="1200" spc="-20" dirty="0">
                <a:ln>
                  <a:solidFill>
                    <a:srgbClr val="3F4057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2" charset="-127"/>
                <a:ea typeface="KoPub돋움체 Bold" pitchFamily="2" charset="-127"/>
                <a:cs typeface="+mn-cs"/>
              </a:rPr>
              <a:t> </a:t>
            </a:r>
            <a:r>
              <a:rPr lang="ko-KR" altLang="en-US" sz="1050" kern="1200" spc="-20" dirty="0">
                <a:ln>
                  <a:solidFill>
                    <a:srgbClr val="3F4057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2" charset="-127"/>
                <a:ea typeface="KoPub돋움체 Bold" pitchFamily="2" charset="-127"/>
                <a:cs typeface="+mn-cs"/>
              </a:rPr>
              <a:t>디렉토리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8208665" y="4993763"/>
            <a:ext cx="1532872" cy="16158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>
            <a:defPPr>
              <a:defRPr lang="ko-KR"/>
            </a:defPPr>
            <a:lvl1pPr>
              <a:defRPr kumimoji="1" sz="1200" ker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  <a:cs typeface="Times New Roman" pitchFamily="18" charset="0"/>
              </a:defRPr>
            </a:lvl1pPr>
          </a:lstStyle>
          <a:p>
            <a:pPr algn="ctr" defTabSz="1042988" latinLnBrk="0"/>
            <a:r>
              <a:rPr lang="en-US" altLang="ko-KR" sz="1050" kern="1200" spc="-20" dirty="0">
                <a:ln>
                  <a:solidFill>
                    <a:srgbClr val="3F4057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2" charset="-127"/>
                <a:ea typeface="KoPub돋움체 Bold" pitchFamily="2" charset="-127"/>
                <a:cs typeface="+mn-cs"/>
              </a:rPr>
              <a:t>test </a:t>
            </a:r>
            <a:r>
              <a:rPr lang="ko-KR" altLang="en-US" sz="1050" kern="1200" spc="-20" dirty="0">
                <a:ln>
                  <a:solidFill>
                    <a:srgbClr val="3F4057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2" charset="-127"/>
                <a:ea typeface="KoPub돋움체 Bold" pitchFamily="2" charset="-127"/>
                <a:cs typeface="+mn-cs"/>
              </a:rPr>
              <a:t>디렉토리</a:t>
            </a:r>
          </a:p>
        </p:txBody>
      </p:sp>
      <p:sp>
        <p:nvSpPr>
          <p:cNvPr id="59" name="AutoShape 627" descr="흐름도바-1">
            <a:extLst>
              <a:ext uri="{FF2B5EF4-FFF2-40B4-BE49-F238E27FC236}">
                <a16:creationId xmlns:a16="http://schemas.microsoft.com/office/drawing/2014/main" id="{3450AAE5-2965-475D-8689-4074F589D105}"/>
              </a:ext>
            </a:extLst>
          </p:cNvPr>
          <p:cNvSpPr>
            <a:spLocks noChangeArrowheads="1"/>
          </p:cNvSpPr>
          <p:nvPr/>
        </p:nvSpPr>
        <p:spPr bwMode="gray">
          <a:xfrm>
            <a:off x="8446597" y="6060150"/>
            <a:ext cx="967873" cy="322505"/>
          </a:xfrm>
          <a:prstGeom prst="roundRect">
            <a:avLst>
              <a:gd name="adj" fmla="val 0"/>
            </a:avLst>
          </a:prstGeom>
          <a:solidFill>
            <a:srgbClr val="0091E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defTabSz="1087076">
              <a:defRPr/>
            </a:pPr>
            <a:r>
              <a:rPr lang="en-US" altLang="ko-KR" sz="1000" kern="0" dirty="0">
                <a:ln>
                  <a:solidFill>
                    <a:srgbClr val="808080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class16</a:t>
            </a:r>
            <a:endParaRPr lang="ko-KR" altLang="en-US" sz="1000" kern="0" dirty="0">
              <a:ln>
                <a:solidFill>
                  <a:srgbClr val="808080">
                    <a:alpha val="0"/>
                  </a:srgbClr>
                </a:solidFill>
              </a:ln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60" name="AutoShape 627" descr="흐름도바-1">
            <a:extLst>
              <a:ext uri="{FF2B5EF4-FFF2-40B4-BE49-F238E27FC236}">
                <a16:creationId xmlns:a16="http://schemas.microsoft.com/office/drawing/2014/main" id="{3450AAE5-2965-475D-8689-4074F589D105}"/>
              </a:ext>
            </a:extLst>
          </p:cNvPr>
          <p:cNvSpPr>
            <a:spLocks noChangeArrowheads="1"/>
          </p:cNvSpPr>
          <p:nvPr/>
        </p:nvSpPr>
        <p:spPr bwMode="gray">
          <a:xfrm>
            <a:off x="8446597" y="6489892"/>
            <a:ext cx="967873" cy="322505"/>
          </a:xfrm>
          <a:prstGeom prst="roundRect">
            <a:avLst>
              <a:gd name="adj" fmla="val 0"/>
            </a:avLst>
          </a:prstGeom>
          <a:solidFill>
            <a:srgbClr val="0091E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defTabSz="1087076">
              <a:defRPr/>
            </a:pPr>
            <a:r>
              <a:rPr lang="en-US" altLang="ko-KR" sz="1000" kern="0" dirty="0">
                <a:ln>
                  <a:solidFill>
                    <a:srgbClr val="808080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class25</a:t>
            </a:r>
            <a:endParaRPr lang="ko-KR" altLang="en-US" sz="1000" kern="0" dirty="0">
              <a:ln>
                <a:solidFill>
                  <a:srgbClr val="808080">
                    <a:alpha val="0"/>
                  </a:srgbClr>
                </a:solidFill>
              </a:ln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cxnSp>
        <p:nvCxnSpPr>
          <p:cNvPr id="61" name="꺾인 연결선 60"/>
          <p:cNvCxnSpPr>
            <a:stCxn id="53" idx="2"/>
            <a:endCxn id="59" idx="1"/>
          </p:cNvCxnSpPr>
          <p:nvPr/>
        </p:nvCxnSpPr>
        <p:spPr>
          <a:xfrm rot="16200000" flipH="1">
            <a:off x="7986805" y="5761611"/>
            <a:ext cx="310330" cy="609253"/>
          </a:xfrm>
          <a:prstGeom prst="bentConnector2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꺾인 연결선 61"/>
          <p:cNvCxnSpPr>
            <a:stCxn id="53" idx="2"/>
            <a:endCxn id="60" idx="1"/>
          </p:cNvCxnSpPr>
          <p:nvPr/>
        </p:nvCxnSpPr>
        <p:spPr>
          <a:xfrm rot="16200000" flipH="1">
            <a:off x="7771934" y="5976482"/>
            <a:ext cx="740072" cy="609253"/>
          </a:xfrm>
          <a:prstGeom prst="bentConnector2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AutoShape 627" descr="흐름도바-1">
            <a:extLst>
              <a:ext uri="{FF2B5EF4-FFF2-40B4-BE49-F238E27FC236}">
                <a16:creationId xmlns:a16="http://schemas.microsoft.com/office/drawing/2014/main" id="{3450AAE5-2965-475D-8689-4074F589D105}"/>
              </a:ext>
            </a:extLst>
          </p:cNvPr>
          <p:cNvSpPr>
            <a:spLocks noChangeArrowheads="1"/>
          </p:cNvSpPr>
          <p:nvPr/>
        </p:nvSpPr>
        <p:spPr bwMode="gray">
          <a:xfrm>
            <a:off x="8460750" y="6964954"/>
            <a:ext cx="967873" cy="322505"/>
          </a:xfrm>
          <a:prstGeom prst="roundRect">
            <a:avLst>
              <a:gd name="adj" fmla="val 0"/>
            </a:avLst>
          </a:prstGeom>
          <a:solidFill>
            <a:srgbClr val="0091E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defTabSz="1087076">
              <a:defRPr/>
            </a:pPr>
            <a:r>
              <a:rPr lang="en-US" altLang="ko-KR" sz="1000" kern="0" dirty="0" err="1">
                <a:ln>
                  <a:solidFill>
                    <a:srgbClr val="808080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No_categorie</a:t>
            </a:r>
            <a:endParaRPr lang="ko-KR" altLang="en-US" sz="1000" kern="0" dirty="0">
              <a:ln>
                <a:solidFill>
                  <a:srgbClr val="808080">
                    <a:alpha val="0"/>
                  </a:srgbClr>
                </a:solidFill>
              </a:ln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cxnSp>
        <p:nvCxnSpPr>
          <p:cNvPr id="66" name="꺾인 연결선 65"/>
          <p:cNvCxnSpPr>
            <a:stCxn id="53" idx="2"/>
            <a:endCxn id="65" idx="1"/>
          </p:cNvCxnSpPr>
          <p:nvPr/>
        </p:nvCxnSpPr>
        <p:spPr>
          <a:xfrm rot="16200000" flipH="1">
            <a:off x="7541480" y="6206937"/>
            <a:ext cx="1215134" cy="623406"/>
          </a:xfrm>
          <a:prstGeom prst="bentConnector2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5855785" y="732894"/>
            <a:ext cx="1532872" cy="16158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>
            <a:defPPr>
              <a:defRPr lang="ko-KR"/>
            </a:defPPr>
            <a:lvl1pPr>
              <a:defRPr kumimoji="1" sz="1200" ker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  <a:cs typeface="Times New Roman" pitchFamily="18" charset="0"/>
              </a:defRPr>
            </a:lvl1pPr>
          </a:lstStyle>
          <a:p>
            <a:pPr algn="ctr" defTabSz="1042988" latinLnBrk="0"/>
            <a:r>
              <a:rPr lang="ko-KR" altLang="en-US" sz="1050" kern="1200" spc="-20" dirty="0">
                <a:ln>
                  <a:solidFill>
                    <a:srgbClr val="3F4057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2" charset="-127"/>
                <a:ea typeface="KoPub돋움체 Bold" pitchFamily="2" charset="-127"/>
                <a:cs typeface="+mn-cs"/>
              </a:rPr>
              <a:t>시험 디렉토리 구조</a:t>
            </a:r>
          </a:p>
        </p:txBody>
      </p:sp>
      <p:sp>
        <p:nvSpPr>
          <p:cNvPr id="70" name="모서리가 둥근 직사각형 69"/>
          <p:cNvSpPr/>
          <p:nvPr/>
        </p:nvSpPr>
        <p:spPr>
          <a:xfrm>
            <a:off x="995049" y="1167027"/>
            <a:ext cx="1955043" cy="403244"/>
          </a:xfrm>
          <a:prstGeom prst="roundRect">
            <a:avLst>
              <a:gd name="adj" fmla="val 50000"/>
            </a:avLst>
          </a:prstGeom>
          <a:ln w="19050">
            <a:solidFill>
              <a:srgbClr val="AF379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Train </a:t>
            </a:r>
            <a:r>
              <a:rPr lang="ko-KR" altLang="en-US" sz="1600" dirty="0"/>
              <a:t>시작</a:t>
            </a:r>
          </a:p>
        </p:txBody>
      </p:sp>
      <p:cxnSp>
        <p:nvCxnSpPr>
          <p:cNvPr id="76" name="직선 화살표 연결선 75"/>
          <p:cNvCxnSpPr>
            <a:endCxn id="4" idx="0"/>
          </p:cNvCxnSpPr>
          <p:nvPr/>
        </p:nvCxnSpPr>
        <p:spPr>
          <a:xfrm>
            <a:off x="1972571" y="1570271"/>
            <a:ext cx="0" cy="23317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/>
          <p:cNvSpPr/>
          <p:nvPr/>
        </p:nvSpPr>
        <p:spPr>
          <a:xfrm>
            <a:off x="995049" y="2426428"/>
            <a:ext cx="1955043" cy="403244"/>
          </a:xfrm>
          <a:prstGeom prst="rect">
            <a:avLst/>
          </a:prstGeom>
          <a:ln w="19050">
            <a:solidFill>
              <a:srgbClr val="AF379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train </a:t>
            </a:r>
            <a:r>
              <a:rPr lang="ko-KR" altLang="en-US" sz="1200" dirty="0"/>
              <a:t>디렉토리에서</a:t>
            </a:r>
            <a:endParaRPr lang="en-US" altLang="ko-KR" sz="1200" dirty="0"/>
          </a:p>
          <a:p>
            <a:pPr algn="ctr"/>
            <a:r>
              <a:rPr lang="ko-KR" altLang="en-US" sz="1200" dirty="0"/>
              <a:t>카테고리 개수 파악</a:t>
            </a:r>
          </a:p>
        </p:txBody>
      </p:sp>
      <p:cxnSp>
        <p:nvCxnSpPr>
          <p:cNvPr id="80" name="직선 화살표 연결선 79"/>
          <p:cNvCxnSpPr>
            <a:stCxn id="4" idx="2"/>
            <a:endCxn id="79" idx="0"/>
          </p:cNvCxnSpPr>
          <p:nvPr/>
        </p:nvCxnSpPr>
        <p:spPr>
          <a:xfrm>
            <a:off x="1972571" y="2206685"/>
            <a:ext cx="0" cy="219743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직사각형 82"/>
          <p:cNvSpPr/>
          <p:nvPr/>
        </p:nvSpPr>
        <p:spPr>
          <a:xfrm>
            <a:off x="995049" y="3049415"/>
            <a:ext cx="1955043" cy="403244"/>
          </a:xfrm>
          <a:prstGeom prst="rect">
            <a:avLst/>
          </a:prstGeom>
          <a:ln w="19050">
            <a:solidFill>
              <a:srgbClr val="AF379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train </a:t>
            </a:r>
            <a:r>
              <a:rPr lang="ko-KR" altLang="en-US" sz="1200" dirty="0" err="1"/>
              <a:t>영상갯수파악</a:t>
            </a:r>
            <a:endParaRPr lang="en-US" altLang="ko-KR" sz="1200" dirty="0"/>
          </a:p>
          <a:p>
            <a:pPr algn="ctr"/>
            <a:r>
              <a:rPr lang="en-US" altLang="ko-KR" sz="1200" dirty="0"/>
              <a:t>validation </a:t>
            </a:r>
            <a:r>
              <a:rPr lang="ko-KR" altLang="en-US" sz="1200" dirty="0" err="1"/>
              <a:t>영상갯수</a:t>
            </a:r>
            <a:r>
              <a:rPr lang="ko-KR" altLang="en-US" sz="1200" dirty="0"/>
              <a:t> 파악</a:t>
            </a:r>
            <a:endParaRPr lang="en-US" altLang="ko-KR" sz="1200" dirty="0"/>
          </a:p>
        </p:txBody>
      </p:sp>
      <p:cxnSp>
        <p:nvCxnSpPr>
          <p:cNvPr id="84" name="직선 화살표 연결선 83"/>
          <p:cNvCxnSpPr>
            <a:stCxn id="79" idx="2"/>
            <a:endCxn id="83" idx="0"/>
          </p:cNvCxnSpPr>
          <p:nvPr/>
        </p:nvCxnSpPr>
        <p:spPr>
          <a:xfrm>
            <a:off x="1972571" y="2829672"/>
            <a:ext cx="0" cy="219743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직사각형 85"/>
          <p:cNvSpPr/>
          <p:nvPr/>
        </p:nvSpPr>
        <p:spPr>
          <a:xfrm>
            <a:off x="995049" y="3716057"/>
            <a:ext cx="1955043" cy="403244"/>
          </a:xfrm>
          <a:prstGeom prst="rect">
            <a:avLst/>
          </a:prstGeom>
          <a:ln w="19050">
            <a:solidFill>
              <a:srgbClr val="AF379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train </a:t>
            </a:r>
            <a:r>
              <a:rPr lang="ko-KR" altLang="en-US" sz="1200" dirty="0"/>
              <a:t>영상 증폭</a:t>
            </a:r>
            <a:endParaRPr lang="en-US" altLang="ko-KR" sz="1200" dirty="0"/>
          </a:p>
          <a:p>
            <a:pPr algn="ctr"/>
            <a:r>
              <a:rPr lang="en-US" altLang="ko-KR" sz="1200" dirty="0" err="1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ImageDataGenerator</a:t>
            </a:r>
            <a:endParaRPr lang="en-US" altLang="ko-KR" sz="12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cxnSp>
        <p:nvCxnSpPr>
          <p:cNvPr id="87" name="직선 화살표 연결선 86"/>
          <p:cNvCxnSpPr>
            <a:stCxn id="83" idx="2"/>
            <a:endCxn id="86" idx="0"/>
          </p:cNvCxnSpPr>
          <p:nvPr/>
        </p:nvCxnSpPr>
        <p:spPr>
          <a:xfrm>
            <a:off x="1972571" y="3452659"/>
            <a:ext cx="0" cy="263398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직사각형 88"/>
          <p:cNvSpPr/>
          <p:nvPr/>
        </p:nvSpPr>
        <p:spPr>
          <a:xfrm>
            <a:off x="995049" y="4307050"/>
            <a:ext cx="1955043" cy="589109"/>
          </a:xfrm>
          <a:prstGeom prst="rect">
            <a:avLst/>
          </a:prstGeom>
          <a:ln w="19050">
            <a:solidFill>
              <a:srgbClr val="AF379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ImageDataGenerator</a:t>
            </a:r>
            <a:endParaRPr lang="en-US" altLang="ko-KR" sz="12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algn="ctr"/>
            <a:r>
              <a:rPr lang="ko-KR" altLang="en-US" sz="1200" dirty="0">
                <a:latin typeface="+mn-ea"/>
              </a:rPr>
              <a:t>로 </a:t>
            </a:r>
            <a:r>
              <a:rPr lang="en-US" altLang="ko-KR" sz="1200" dirty="0">
                <a:latin typeface="+mn-ea"/>
              </a:rPr>
              <a:t>train, validation </a:t>
            </a:r>
            <a:r>
              <a:rPr lang="ko-KR" altLang="en-US" sz="1200" dirty="0">
                <a:latin typeface="+mn-ea"/>
              </a:rPr>
              <a:t>영상 읽기</a:t>
            </a:r>
            <a:endParaRPr lang="en-US" altLang="ko-KR" sz="1200" dirty="0">
              <a:latin typeface="+mn-ea"/>
            </a:endParaRPr>
          </a:p>
        </p:txBody>
      </p:sp>
      <p:cxnSp>
        <p:nvCxnSpPr>
          <p:cNvPr id="90" name="직선 화살표 연결선 89"/>
          <p:cNvCxnSpPr>
            <a:stCxn id="86" idx="2"/>
            <a:endCxn id="89" idx="0"/>
          </p:cNvCxnSpPr>
          <p:nvPr/>
        </p:nvCxnSpPr>
        <p:spPr>
          <a:xfrm>
            <a:off x="1972571" y="4119301"/>
            <a:ext cx="0" cy="187749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3" name="그림 9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1672" y="3125304"/>
            <a:ext cx="3320549" cy="1868459"/>
          </a:xfrm>
          <a:prstGeom prst="rect">
            <a:avLst/>
          </a:prstGeom>
        </p:spPr>
      </p:pic>
      <p:pic>
        <p:nvPicPr>
          <p:cNvPr id="94" name="그림 9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1663" y="4951344"/>
            <a:ext cx="3972516" cy="971916"/>
          </a:xfrm>
          <a:prstGeom prst="rect">
            <a:avLst/>
          </a:prstGeom>
        </p:spPr>
      </p:pic>
      <p:sp>
        <p:nvSpPr>
          <p:cNvPr id="95" name="직사각형 94"/>
          <p:cNvSpPr/>
          <p:nvPr/>
        </p:nvSpPr>
        <p:spPr>
          <a:xfrm>
            <a:off x="994551" y="5112120"/>
            <a:ext cx="1955043" cy="589109"/>
          </a:xfrm>
          <a:prstGeom prst="rect">
            <a:avLst/>
          </a:prstGeom>
          <a:ln w="19050">
            <a:solidFill>
              <a:srgbClr val="AF379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+mn-ea"/>
              </a:rPr>
              <a:t>Vgg16 </a:t>
            </a:r>
            <a:r>
              <a:rPr lang="en-US" altLang="ko-KR" sz="1200" dirty="0" err="1">
                <a:latin typeface="+mn-ea"/>
              </a:rPr>
              <a:t>cnn</a:t>
            </a:r>
            <a:r>
              <a:rPr lang="en-US" altLang="ko-KR" sz="1200" dirty="0">
                <a:latin typeface="+mn-ea"/>
              </a:rPr>
              <a:t> base </a:t>
            </a:r>
            <a:r>
              <a:rPr lang="ko-KR" altLang="en-US" sz="1200" dirty="0">
                <a:latin typeface="+mn-ea"/>
              </a:rPr>
              <a:t>생성</a:t>
            </a:r>
            <a:endParaRPr lang="en-US" altLang="ko-KR" sz="1200" dirty="0">
              <a:latin typeface="+mn-ea"/>
            </a:endParaRPr>
          </a:p>
        </p:txBody>
      </p:sp>
      <p:cxnSp>
        <p:nvCxnSpPr>
          <p:cNvPr id="96" name="직선 화살표 연결선 95"/>
          <p:cNvCxnSpPr>
            <a:stCxn id="89" idx="2"/>
            <a:endCxn id="95" idx="0"/>
          </p:cNvCxnSpPr>
          <p:nvPr/>
        </p:nvCxnSpPr>
        <p:spPr>
          <a:xfrm flipH="1">
            <a:off x="1972073" y="4896159"/>
            <a:ext cx="498" cy="215961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직사각형 98"/>
          <p:cNvSpPr/>
          <p:nvPr/>
        </p:nvSpPr>
        <p:spPr>
          <a:xfrm>
            <a:off x="994549" y="5906380"/>
            <a:ext cx="1955043" cy="589109"/>
          </a:xfrm>
          <a:prstGeom prst="rect">
            <a:avLst/>
          </a:prstGeom>
          <a:ln w="19050">
            <a:solidFill>
              <a:srgbClr val="AF379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+mn-ea"/>
              </a:rPr>
              <a:t>Custom fc (full connected layer)</a:t>
            </a:r>
          </a:p>
          <a:p>
            <a:pPr algn="ctr"/>
            <a:r>
              <a:rPr lang="en-US" altLang="ko-KR" sz="1200" dirty="0">
                <a:latin typeface="+mn-ea"/>
              </a:rPr>
              <a:t>Drop out 50%, </a:t>
            </a:r>
            <a:r>
              <a:rPr lang="en-US" altLang="ko-KR" sz="1200" dirty="0" err="1">
                <a:latin typeface="+mn-ea"/>
              </a:rPr>
              <a:t>relu</a:t>
            </a:r>
            <a:endParaRPr lang="en-US" altLang="ko-KR" sz="1200" dirty="0">
              <a:latin typeface="+mn-ea"/>
            </a:endParaRPr>
          </a:p>
        </p:txBody>
      </p:sp>
      <p:cxnSp>
        <p:nvCxnSpPr>
          <p:cNvPr id="100" name="직선 화살표 연결선 99"/>
          <p:cNvCxnSpPr>
            <a:stCxn id="95" idx="2"/>
            <a:endCxn id="99" idx="0"/>
          </p:cNvCxnSpPr>
          <p:nvPr/>
        </p:nvCxnSpPr>
        <p:spPr>
          <a:xfrm flipH="1">
            <a:off x="1972071" y="5701229"/>
            <a:ext cx="2" cy="205151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직사각형 101"/>
          <p:cNvSpPr/>
          <p:nvPr/>
        </p:nvSpPr>
        <p:spPr>
          <a:xfrm>
            <a:off x="994549" y="6781970"/>
            <a:ext cx="1955043" cy="740767"/>
          </a:xfrm>
          <a:prstGeom prst="rect">
            <a:avLst/>
          </a:prstGeom>
          <a:ln w="19050">
            <a:solidFill>
              <a:srgbClr val="AF379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+mn-ea"/>
              </a:rPr>
              <a:t>Soft max </a:t>
            </a:r>
            <a:r>
              <a:rPr lang="ko-KR" altLang="en-US" sz="1200" dirty="0">
                <a:latin typeface="+mn-ea"/>
              </a:rPr>
              <a:t>출력</a:t>
            </a:r>
            <a:endParaRPr lang="en-US" altLang="ko-KR" sz="1200" dirty="0">
              <a:latin typeface="+mn-ea"/>
            </a:endParaRPr>
          </a:p>
          <a:p>
            <a:pPr algn="ctr"/>
            <a:endParaRPr lang="en-US" altLang="ko-KR" sz="1200" dirty="0">
              <a:latin typeface="+mn-ea"/>
            </a:endParaRPr>
          </a:p>
          <a:p>
            <a:pPr algn="ctr"/>
            <a:endParaRPr lang="en-US" altLang="ko-KR" sz="1200" dirty="0">
              <a:latin typeface="+mn-ea"/>
            </a:endParaRPr>
          </a:p>
        </p:txBody>
      </p:sp>
      <p:cxnSp>
        <p:nvCxnSpPr>
          <p:cNvPr id="104" name="직선 화살표 연결선 103"/>
          <p:cNvCxnSpPr>
            <a:stCxn id="99" idx="2"/>
            <a:endCxn id="102" idx="0"/>
          </p:cNvCxnSpPr>
          <p:nvPr/>
        </p:nvCxnSpPr>
        <p:spPr>
          <a:xfrm>
            <a:off x="1972071" y="6495489"/>
            <a:ext cx="0" cy="286481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8" name="그림 10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3380" y="7074700"/>
            <a:ext cx="1042208" cy="407207"/>
          </a:xfrm>
          <a:prstGeom prst="rect">
            <a:avLst/>
          </a:prstGeom>
        </p:spPr>
      </p:pic>
      <p:sp>
        <p:nvSpPr>
          <p:cNvPr id="112" name="직사각형 111"/>
          <p:cNvSpPr/>
          <p:nvPr/>
        </p:nvSpPr>
        <p:spPr>
          <a:xfrm>
            <a:off x="3751133" y="2221488"/>
            <a:ext cx="2104652" cy="608184"/>
          </a:xfrm>
          <a:prstGeom prst="rect">
            <a:avLst/>
          </a:prstGeom>
          <a:ln w="19050">
            <a:solidFill>
              <a:srgbClr val="AF379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224x224 resize</a:t>
            </a:r>
          </a:p>
          <a:p>
            <a:pPr algn="ctr"/>
            <a:r>
              <a:rPr lang="en-US" altLang="ko-KR" sz="16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0~1</a:t>
            </a:r>
            <a:r>
              <a:rPr lang="ko-KR" altLang="en-US" sz="16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정규화</a:t>
            </a:r>
          </a:p>
        </p:txBody>
      </p:sp>
      <p:sp>
        <p:nvSpPr>
          <p:cNvPr id="113" name="직사각형 112"/>
          <p:cNvSpPr/>
          <p:nvPr/>
        </p:nvSpPr>
        <p:spPr>
          <a:xfrm>
            <a:off x="3751133" y="2221488"/>
            <a:ext cx="262068" cy="158825"/>
          </a:xfrm>
          <a:prstGeom prst="rect">
            <a:avLst/>
          </a:prstGeom>
          <a:gradFill flip="none" rotWithShape="1">
            <a:gsLst>
              <a:gs pos="0">
                <a:srgbClr val="FB85ED"/>
              </a:gs>
              <a:gs pos="50000">
                <a:srgbClr val="892B70"/>
              </a:gs>
              <a:gs pos="83000">
                <a:srgbClr val="7030A0"/>
              </a:gs>
              <a:gs pos="100000">
                <a:srgbClr val="92047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14" name="직선 화살표 연결선 113"/>
          <p:cNvCxnSpPr>
            <a:endCxn id="112" idx="1"/>
          </p:cNvCxnSpPr>
          <p:nvPr/>
        </p:nvCxnSpPr>
        <p:spPr>
          <a:xfrm flipV="1">
            <a:off x="2909630" y="2525580"/>
            <a:ext cx="841503" cy="1812454"/>
          </a:xfrm>
          <a:prstGeom prst="straightConnector1">
            <a:avLst/>
          </a:prstGeom>
          <a:ln>
            <a:solidFill>
              <a:srgbClr val="AF379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직사각형 123"/>
          <p:cNvSpPr/>
          <p:nvPr/>
        </p:nvSpPr>
        <p:spPr>
          <a:xfrm>
            <a:off x="3576190" y="6781970"/>
            <a:ext cx="1955043" cy="740767"/>
          </a:xfrm>
          <a:prstGeom prst="rect">
            <a:avLst/>
          </a:prstGeom>
          <a:ln w="19050">
            <a:solidFill>
              <a:srgbClr val="AF379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latin typeface="+mn-ea"/>
              </a:rPr>
              <a:t>모델저장</a:t>
            </a:r>
            <a:endParaRPr lang="en-US" altLang="ko-KR" sz="1200" dirty="0">
              <a:latin typeface="+mn-ea"/>
            </a:endParaRPr>
          </a:p>
          <a:p>
            <a:pPr algn="ctr"/>
            <a:r>
              <a:rPr lang="en-US" altLang="ko-KR" sz="1200" dirty="0">
                <a:latin typeface="+mn-ea"/>
              </a:rPr>
              <a:t>Log, weight </a:t>
            </a:r>
            <a:r>
              <a:rPr lang="ko-KR" altLang="en-US" sz="1200" dirty="0">
                <a:latin typeface="+mn-ea"/>
              </a:rPr>
              <a:t>저장</a:t>
            </a:r>
            <a:endParaRPr lang="en-US" altLang="ko-KR" sz="1200" dirty="0">
              <a:latin typeface="+mn-ea"/>
            </a:endParaRPr>
          </a:p>
        </p:txBody>
      </p:sp>
      <p:cxnSp>
        <p:nvCxnSpPr>
          <p:cNvPr id="125" name="직선 화살표 연결선 124"/>
          <p:cNvCxnSpPr>
            <a:stCxn id="102" idx="3"/>
            <a:endCxn id="124" idx="1"/>
          </p:cNvCxnSpPr>
          <p:nvPr/>
        </p:nvCxnSpPr>
        <p:spPr>
          <a:xfrm>
            <a:off x="2949592" y="7152354"/>
            <a:ext cx="626598" cy="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023853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36188" y="418159"/>
            <a:ext cx="35942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 err="1"/>
              <a:t>미인식</a:t>
            </a:r>
            <a:r>
              <a:rPr lang="ko-KR" altLang="en-US" sz="2800" b="1" dirty="0"/>
              <a:t> </a:t>
            </a:r>
            <a:r>
              <a:rPr lang="en-US" altLang="ko-KR" sz="2800" b="1" dirty="0"/>
              <a:t>/ </a:t>
            </a:r>
            <a:r>
              <a:rPr lang="ko-KR" altLang="en-US" sz="2800" b="1" dirty="0" err="1"/>
              <a:t>오인식</a:t>
            </a:r>
            <a:r>
              <a:rPr lang="ko-KR" altLang="en-US" sz="2800" b="1" dirty="0"/>
              <a:t> 영상</a:t>
            </a:r>
          </a:p>
        </p:txBody>
      </p:sp>
      <p:sp>
        <p:nvSpPr>
          <p:cNvPr id="19" name="CustomShape 2"/>
          <p:cNvSpPr/>
          <p:nvPr/>
        </p:nvSpPr>
        <p:spPr>
          <a:xfrm>
            <a:off x="413970" y="1177024"/>
            <a:ext cx="869062" cy="40679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ko-KR" altLang="en-US" spc="-1" dirty="0" err="1">
                <a:solidFill>
                  <a:srgbClr val="AF379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오인식</a:t>
            </a:r>
            <a:endParaRPr lang="en-US" sz="1800" b="0" strike="noStrike" spc="-1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70" y="1583823"/>
            <a:ext cx="2614980" cy="196123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4872" y="1583823"/>
            <a:ext cx="2614980" cy="1961235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2510839" y="3619119"/>
            <a:ext cx="1532872" cy="16158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>
            <a:defPPr>
              <a:defRPr lang="ko-KR"/>
            </a:defPPr>
            <a:lvl1pPr>
              <a:defRPr kumimoji="1" sz="1200" ker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  <a:cs typeface="Times New Roman" pitchFamily="18" charset="0"/>
              </a:defRPr>
            </a:lvl1pPr>
          </a:lstStyle>
          <a:p>
            <a:pPr algn="ctr" defTabSz="1042988" latinLnBrk="0"/>
            <a:r>
              <a:rPr lang="ko-KR" altLang="en-US" sz="1050" kern="1200" spc="-20" dirty="0">
                <a:ln>
                  <a:solidFill>
                    <a:srgbClr val="3F4057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2" charset="-127"/>
                <a:ea typeface="KoPub돋움체 Bold" pitchFamily="2" charset="-127"/>
                <a:cs typeface="+mn-cs"/>
              </a:rPr>
              <a:t>소형</a:t>
            </a:r>
            <a:r>
              <a:rPr lang="en-US" altLang="ko-KR" sz="1050" kern="1200" spc="-20" dirty="0">
                <a:ln>
                  <a:solidFill>
                    <a:srgbClr val="3F4057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2" charset="-127"/>
                <a:ea typeface="KoPub돋움체 Bold" pitchFamily="2" charset="-127"/>
                <a:cs typeface="+mn-cs"/>
              </a:rPr>
              <a:t>-&gt;</a:t>
            </a:r>
            <a:r>
              <a:rPr lang="ko-KR" altLang="en-US" sz="1050" kern="1200" spc="-20" dirty="0">
                <a:ln>
                  <a:solidFill>
                    <a:srgbClr val="3F4057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2" charset="-127"/>
                <a:ea typeface="KoPub돋움체 Bold" pitchFamily="2" charset="-127"/>
                <a:cs typeface="+mn-cs"/>
              </a:rPr>
              <a:t>대형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385926" y="3619119"/>
            <a:ext cx="1532872" cy="16158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>
            <a:defPPr>
              <a:defRPr lang="ko-KR"/>
            </a:defPPr>
            <a:lvl1pPr>
              <a:defRPr kumimoji="1" sz="1200" ker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  <a:cs typeface="Times New Roman" pitchFamily="18" charset="0"/>
              </a:defRPr>
            </a:lvl1pPr>
          </a:lstStyle>
          <a:p>
            <a:pPr algn="ctr" defTabSz="1042988" latinLnBrk="0"/>
            <a:r>
              <a:rPr lang="ko-KR" altLang="en-US" sz="1050" kern="1200" spc="-20" dirty="0">
                <a:ln>
                  <a:solidFill>
                    <a:srgbClr val="3F4057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2" charset="-127"/>
                <a:ea typeface="KoPub돋움체 Bold" pitchFamily="2" charset="-127"/>
                <a:cs typeface="+mn-cs"/>
              </a:rPr>
              <a:t>대형</a:t>
            </a:r>
            <a:r>
              <a:rPr lang="en-US" altLang="ko-KR" sz="1050" kern="1200" spc="-20" dirty="0">
                <a:ln>
                  <a:solidFill>
                    <a:srgbClr val="3F4057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2" charset="-127"/>
                <a:ea typeface="KoPub돋움체 Bold" pitchFamily="2" charset="-127"/>
                <a:cs typeface="+mn-cs"/>
              </a:rPr>
              <a:t>-&gt;</a:t>
            </a:r>
            <a:r>
              <a:rPr lang="ko-KR" altLang="en-US" sz="1050" kern="1200" spc="-20" dirty="0">
                <a:ln>
                  <a:solidFill>
                    <a:srgbClr val="3F4057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2" charset="-127"/>
                <a:ea typeface="KoPub돋움체 Bold" pitchFamily="2" charset="-127"/>
                <a:cs typeface="+mn-cs"/>
              </a:rPr>
              <a:t>소형</a:t>
            </a:r>
          </a:p>
        </p:txBody>
      </p:sp>
      <p:sp>
        <p:nvSpPr>
          <p:cNvPr id="25" name="CustomShape 2"/>
          <p:cNvSpPr/>
          <p:nvPr/>
        </p:nvSpPr>
        <p:spPr>
          <a:xfrm>
            <a:off x="520493" y="4014489"/>
            <a:ext cx="869062" cy="40679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ko-KR" altLang="en-US" spc="-1" dirty="0" err="1">
                <a:solidFill>
                  <a:srgbClr val="AF379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미인식</a:t>
            </a:r>
            <a:endParaRPr lang="en-US" sz="1800" b="0" strike="noStrike" spc="-1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70" y="4453533"/>
            <a:ext cx="2702190" cy="202664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2224" y="4453533"/>
            <a:ext cx="2702190" cy="202664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0478" y="4453533"/>
            <a:ext cx="2702190" cy="2026642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-58574" y="6622669"/>
            <a:ext cx="2683212" cy="16158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>
            <a:defPPr>
              <a:defRPr lang="ko-KR"/>
            </a:defPPr>
            <a:lvl1pPr>
              <a:defRPr kumimoji="1" sz="1200" ker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  <a:cs typeface="Times New Roman" pitchFamily="18" charset="0"/>
              </a:defRPr>
            </a:lvl1pPr>
          </a:lstStyle>
          <a:p>
            <a:pPr algn="ctr" defTabSz="1042988" latinLnBrk="0"/>
            <a:r>
              <a:rPr lang="ko-KR" altLang="en-US" sz="1050" kern="1200" spc="-20">
                <a:ln>
                  <a:solidFill>
                    <a:srgbClr val="3F4057">
                      <a:alpha val="0"/>
                    </a:srgbClr>
                  </a:solidFill>
                </a:ln>
                <a:solidFill>
                  <a:srgbClr val="FF0000"/>
                </a:solidFill>
                <a:latin typeface="KoPub돋움체 Bold" pitchFamily="2" charset="-127"/>
                <a:ea typeface="KoPub돋움체 Bold" pitchFamily="2" charset="-127"/>
                <a:cs typeface="+mn-cs"/>
              </a:rPr>
              <a:t>영상만 봐서는 특별한 특이점은 없음</a:t>
            </a:r>
            <a:endParaRPr lang="ko-KR" altLang="en-US" sz="1050" kern="1200" spc="-20" dirty="0">
              <a:ln>
                <a:solidFill>
                  <a:srgbClr val="3F4057">
                    <a:alpha val="0"/>
                  </a:srgbClr>
                </a:solidFill>
              </a:ln>
              <a:solidFill>
                <a:srgbClr val="FF0000"/>
              </a:solidFill>
              <a:latin typeface="KoPub돋움체 Bold" pitchFamily="2" charset="-127"/>
              <a:ea typeface="KoPub돋움체 Bold" pitchFamily="2" charset="-127"/>
              <a:cs typeface="+mn-cs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7275" y="1583823"/>
            <a:ext cx="2614980" cy="1961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71913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36188" y="418159"/>
            <a:ext cx="1747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추후 과제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480260" y="1498047"/>
            <a:ext cx="1682885" cy="7295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dirty="0" err="1">
                <a:solidFill>
                  <a:schemeClr val="bg2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타차로</a:t>
            </a:r>
            <a:r>
              <a:rPr lang="ko-KR" altLang="en-US" sz="1800" dirty="0">
                <a:solidFill>
                  <a:schemeClr val="bg2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검증</a:t>
            </a:r>
            <a:endParaRPr lang="en-US" altLang="ko-KR" sz="1800" dirty="0">
              <a:solidFill>
                <a:schemeClr val="bg2">
                  <a:lumMod val="50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2" name="줄무늬가 있는 오른쪽 화살표 11"/>
          <p:cNvSpPr/>
          <p:nvPr/>
        </p:nvSpPr>
        <p:spPr>
          <a:xfrm>
            <a:off x="2799294" y="2202148"/>
            <a:ext cx="622570" cy="573932"/>
          </a:xfrm>
          <a:prstGeom prst="stripedRightArrow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4058012" y="2408934"/>
            <a:ext cx="1682885" cy="7342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Open cv</a:t>
            </a:r>
          </a:p>
          <a:p>
            <a:pPr algn="ctr"/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C++ 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제품화 </a:t>
            </a:r>
            <a:r>
              <a:rPr lang="en-US" altLang="ko-KR" sz="1400" dirty="0" err="1">
                <a:solidFill>
                  <a:schemeClr val="bg2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dll</a:t>
            </a:r>
            <a:endParaRPr lang="en-US" altLang="ko-KR" sz="1400" dirty="0">
              <a:solidFill>
                <a:schemeClr val="bg2">
                  <a:lumMod val="50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76591" y="2621997"/>
            <a:ext cx="1682885" cy="7295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dirty="0" err="1">
                <a:solidFill>
                  <a:schemeClr val="bg2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오인식</a:t>
            </a:r>
            <a:r>
              <a:rPr lang="en-US" altLang="ko-KR" sz="1800" dirty="0">
                <a:solidFill>
                  <a:schemeClr val="bg2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/</a:t>
            </a:r>
            <a:r>
              <a:rPr lang="ko-KR" altLang="en-US" sz="1800" dirty="0" err="1">
                <a:solidFill>
                  <a:schemeClr val="bg2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미인식</a:t>
            </a:r>
            <a:r>
              <a:rPr lang="ko-KR" altLang="en-US" sz="1800" dirty="0">
                <a:solidFill>
                  <a:schemeClr val="bg2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향상방안</a:t>
            </a:r>
            <a:endParaRPr lang="en-US" altLang="ko-KR" sz="1800" dirty="0">
              <a:solidFill>
                <a:schemeClr val="bg2">
                  <a:lumMod val="50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4058012" y="1576912"/>
            <a:ext cx="1682885" cy="62523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Model / Weight </a:t>
            </a:r>
          </a:p>
          <a:p>
            <a:pPr algn="ctr"/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읽기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</a:p>
        </p:txBody>
      </p:sp>
      <p:cxnSp>
        <p:nvCxnSpPr>
          <p:cNvPr id="19" name="직선 화살표 연결선 18"/>
          <p:cNvCxnSpPr>
            <a:stCxn id="17" idx="2"/>
            <a:endCxn id="14" idx="0"/>
          </p:cNvCxnSpPr>
          <p:nvPr/>
        </p:nvCxnSpPr>
        <p:spPr>
          <a:xfrm>
            <a:off x="4899455" y="2202148"/>
            <a:ext cx="0" cy="206786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오른쪽 중괄호 6"/>
          <p:cNvSpPr/>
          <p:nvPr/>
        </p:nvSpPr>
        <p:spPr>
          <a:xfrm>
            <a:off x="2336800" y="1676400"/>
            <a:ext cx="279400" cy="1562100"/>
          </a:xfrm>
          <a:prstGeom prst="rightBrac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190935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36188" y="418159"/>
            <a:ext cx="29514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시스템 응용 분야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53106" y="1229032"/>
            <a:ext cx="2529282" cy="4082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1) Object Detection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750034" y="4325690"/>
            <a:ext cx="4560287" cy="4082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2) Object Detection</a:t>
            </a:r>
            <a:r>
              <a:rPr lang="ko-KR" altLang="en-US" dirty="0"/>
              <a:t> </a:t>
            </a:r>
            <a:r>
              <a:rPr lang="en-US" altLang="ko-KR" dirty="0"/>
              <a:t>+</a:t>
            </a:r>
            <a:r>
              <a:rPr lang="ko-KR" altLang="en-US" dirty="0"/>
              <a:t> </a:t>
            </a:r>
            <a:r>
              <a:rPr lang="en-US" altLang="ko-KR" dirty="0"/>
              <a:t>Segmentation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341" y="1706317"/>
            <a:ext cx="3048000" cy="2286000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2569253" y="1951769"/>
            <a:ext cx="364866" cy="482320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2376771" y="2974214"/>
            <a:ext cx="557347" cy="924545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3838470" y="2632669"/>
            <a:ext cx="480871" cy="732776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7906" y="1706317"/>
            <a:ext cx="3792345" cy="2355033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2196" y="5068882"/>
            <a:ext cx="1587271" cy="1574162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59168" y="5068883"/>
            <a:ext cx="1590908" cy="1574162"/>
          </a:xfrm>
          <a:prstGeom prst="rect">
            <a:avLst/>
          </a:prstGeom>
        </p:spPr>
      </p:pic>
      <p:sp>
        <p:nvSpPr>
          <p:cNvPr id="25" name="오른쪽 화살표 24"/>
          <p:cNvSpPr/>
          <p:nvPr/>
        </p:nvSpPr>
        <p:spPr>
          <a:xfrm>
            <a:off x="6626107" y="5641730"/>
            <a:ext cx="880257" cy="502418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6571431" y="6273136"/>
            <a:ext cx="1415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/>
              <a:t>개인정보삭제</a:t>
            </a:r>
          </a:p>
        </p:txBody>
      </p:sp>
      <p:sp>
        <p:nvSpPr>
          <p:cNvPr id="4" name="직사각형 3">
            <a:hlinkClick r:id="rId6"/>
          </p:cNvPr>
          <p:cNvSpPr/>
          <p:nvPr/>
        </p:nvSpPr>
        <p:spPr>
          <a:xfrm>
            <a:off x="9075494" y="1637285"/>
            <a:ext cx="1248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/>
              <a:t>스마트 교차로</a:t>
            </a:r>
          </a:p>
        </p:txBody>
      </p:sp>
      <p:sp>
        <p:nvSpPr>
          <p:cNvPr id="6" name="TextBox 5">
            <a:hlinkClick r:id="rId7"/>
          </p:cNvPr>
          <p:cNvSpPr txBox="1"/>
          <p:nvPr/>
        </p:nvSpPr>
        <p:spPr>
          <a:xfrm>
            <a:off x="9075494" y="1914284"/>
            <a:ext cx="12586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스마트교차로</a:t>
            </a:r>
            <a:r>
              <a:rPr lang="en-US" altLang="ko-KR" sz="1200" dirty="0"/>
              <a:t>_2</a:t>
            </a:r>
            <a:endParaRPr lang="ko-KR" altLang="en-US" sz="1200" dirty="0"/>
          </a:p>
        </p:txBody>
      </p:sp>
      <p:sp>
        <p:nvSpPr>
          <p:cNvPr id="16" name="TextBox 15">
            <a:hlinkClick r:id="rId8"/>
          </p:cNvPr>
          <p:cNvSpPr txBox="1"/>
          <p:nvPr/>
        </p:nvSpPr>
        <p:spPr>
          <a:xfrm>
            <a:off x="1637384" y="6304491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/>
              <a:t>어린이보호구역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21923" y="4352014"/>
            <a:ext cx="2309695" cy="1816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58895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36188" y="418159"/>
            <a:ext cx="41553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객체 검지 기술개발 방향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188" y="1181775"/>
            <a:ext cx="5387616" cy="1840825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188" y="3470275"/>
            <a:ext cx="4261259" cy="169862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297124" y="5346319"/>
            <a:ext cx="1532872" cy="16158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>
            <a:defPPr>
              <a:defRPr lang="ko-KR"/>
            </a:defPPr>
            <a:lvl1pPr>
              <a:defRPr kumimoji="1" sz="1200" ker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  <a:cs typeface="Times New Roman" pitchFamily="18" charset="0"/>
              </a:defRPr>
            </a:lvl1pPr>
          </a:lstStyle>
          <a:p>
            <a:pPr algn="ctr" defTabSz="1042988" latinLnBrk="0"/>
            <a:r>
              <a:rPr lang="en-US" altLang="ko-KR" sz="1050" kern="1200" spc="-20" dirty="0">
                <a:ln>
                  <a:solidFill>
                    <a:srgbClr val="3F4057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2" charset="-127"/>
                <a:ea typeface="KoPub돋움체 Bold" pitchFamily="2" charset="-127"/>
                <a:cs typeface="+mn-cs"/>
              </a:rPr>
              <a:t>FAST RCNN</a:t>
            </a:r>
            <a:endParaRPr lang="ko-KR" altLang="en-US" sz="1050" kern="1200" spc="-20" dirty="0">
              <a:ln>
                <a:solidFill>
                  <a:srgbClr val="3F4057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Bold" pitchFamily="2" charset="-127"/>
              <a:ea typeface="KoPub돋움체 Bold" pitchFamily="2" charset="-127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297124" y="3101413"/>
            <a:ext cx="1532872" cy="16158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>
            <a:defPPr>
              <a:defRPr lang="ko-KR"/>
            </a:defPPr>
            <a:lvl1pPr>
              <a:defRPr kumimoji="1" sz="1200" ker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  <a:cs typeface="Times New Roman" pitchFamily="18" charset="0"/>
              </a:defRPr>
            </a:lvl1pPr>
          </a:lstStyle>
          <a:p>
            <a:pPr algn="ctr" defTabSz="1042988" latinLnBrk="0"/>
            <a:r>
              <a:rPr lang="en-US" altLang="ko-KR" sz="1050" kern="1200" spc="-20" dirty="0">
                <a:ln>
                  <a:solidFill>
                    <a:srgbClr val="3F4057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2" charset="-127"/>
                <a:ea typeface="KoPub돋움체 Bold" pitchFamily="2" charset="-127"/>
                <a:cs typeface="+mn-cs"/>
              </a:rPr>
              <a:t>RCNN</a:t>
            </a:r>
            <a:endParaRPr lang="ko-KR" altLang="en-US" sz="1050" kern="1200" spc="-20" dirty="0">
              <a:ln>
                <a:solidFill>
                  <a:srgbClr val="3F4057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Bold" pitchFamily="2" charset="-127"/>
              <a:ea typeface="KoPub돋움체 Bold" pitchFamily="2" charset="-127"/>
              <a:cs typeface="+mn-cs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2179" y="1329645"/>
            <a:ext cx="2798891" cy="2728685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6906895" y="4315308"/>
            <a:ext cx="1532872" cy="16158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>
            <a:defPPr>
              <a:defRPr lang="ko-KR"/>
            </a:defPPr>
            <a:lvl1pPr>
              <a:defRPr kumimoji="1" sz="1200" ker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  <a:cs typeface="Times New Roman" pitchFamily="18" charset="0"/>
              </a:defRPr>
            </a:lvl1pPr>
          </a:lstStyle>
          <a:p>
            <a:pPr algn="ctr" defTabSz="1042988" latinLnBrk="0"/>
            <a:r>
              <a:rPr lang="en-US" altLang="ko-KR" sz="1050" kern="1200" spc="-20" dirty="0">
                <a:ln>
                  <a:solidFill>
                    <a:srgbClr val="3F4057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2" charset="-127"/>
                <a:ea typeface="KoPub돋움체 Bold" pitchFamily="2" charset="-127"/>
                <a:cs typeface="+mn-cs"/>
              </a:rPr>
              <a:t>FASTER RCNN</a:t>
            </a:r>
            <a:endParaRPr lang="ko-KR" altLang="en-US" sz="1050" kern="1200" spc="-20" dirty="0">
              <a:ln>
                <a:solidFill>
                  <a:srgbClr val="3F4057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Bold" pitchFamily="2" charset="-127"/>
              <a:ea typeface="KoPub돋움체 Bold" pitchFamily="2" charset="-127"/>
              <a:cs typeface="+mn-cs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8432" y="4733869"/>
            <a:ext cx="3949798" cy="183526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7021268" y="6745315"/>
            <a:ext cx="1532872" cy="16158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>
            <a:defPPr>
              <a:defRPr lang="ko-KR"/>
            </a:defPPr>
            <a:lvl1pPr>
              <a:defRPr kumimoji="1" sz="1200" ker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  <a:cs typeface="Times New Roman" pitchFamily="18" charset="0"/>
              </a:defRPr>
            </a:lvl1pPr>
          </a:lstStyle>
          <a:p>
            <a:pPr algn="ctr" defTabSz="1042988" latinLnBrk="0"/>
            <a:r>
              <a:rPr lang="en-US" altLang="ko-KR" sz="1050" kern="1200" spc="-20" dirty="0">
                <a:ln>
                  <a:solidFill>
                    <a:srgbClr val="3F4057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2" charset="-127"/>
                <a:ea typeface="KoPub돋움체 Bold" pitchFamily="2" charset="-127"/>
                <a:cs typeface="+mn-cs"/>
              </a:rPr>
              <a:t>MASK RCNN</a:t>
            </a:r>
            <a:endParaRPr lang="ko-KR" altLang="en-US" sz="1050" kern="1200" spc="-20" dirty="0">
              <a:ln>
                <a:solidFill>
                  <a:srgbClr val="3F4057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Bold" pitchFamily="2" charset="-127"/>
              <a:ea typeface="KoPub돋움체 Bold" pitchFamily="2" charset="-127"/>
              <a:cs typeface="+mn-cs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30872" y="5616576"/>
            <a:ext cx="2333149" cy="1768951"/>
          </a:xfrm>
          <a:prstGeom prst="rect">
            <a:avLst/>
          </a:prstGeom>
        </p:spPr>
      </p:pic>
      <p:sp>
        <p:nvSpPr>
          <p:cNvPr id="21" name="Oval 284"/>
          <p:cNvSpPr>
            <a:spLocks noChangeArrowheads="1"/>
          </p:cNvSpPr>
          <p:nvPr/>
        </p:nvSpPr>
        <p:spPr bwMode="gray">
          <a:xfrm>
            <a:off x="1415674" y="3081192"/>
            <a:ext cx="190155" cy="19029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12700">
            <a:solidFill>
              <a:schemeClr val="bg1"/>
            </a:solidFill>
          </a:ln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latinLnBrk="0"/>
            <a:r>
              <a:rPr lang="en-US" altLang="ko-KR" sz="900" kern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1</a:t>
            </a:r>
          </a:p>
        </p:txBody>
      </p:sp>
      <p:sp>
        <p:nvSpPr>
          <p:cNvPr id="22" name="Oval 284"/>
          <p:cNvSpPr>
            <a:spLocks noChangeArrowheads="1"/>
          </p:cNvSpPr>
          <p:nvPr/>
        </p:nvSpPr>
        <p:spPr bwMode="gray">
          <a:xfrm>
            <a:off x="1415674" y="5346319"/>
            <a:ext cx="190155" cy="19029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12700">
            <a:solidFill>
              <a:schemeClr val="bg1"/>
            </a:solidFill>
          </a:ln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latinLnBrk="0"/>
            <a:r>
              <a:rPr lang="en-US" altLang="ko-KR" sz="900" kern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2</a:t>
            </a:r>
          </a:p>
        </p:txBody>
      </p:sp>
      <p:sp>
        <p:nvSpPr>
          <p:cNvPr id="23" name="Oval 284"/>
          <p:cNvSpPr>
            <a:spLocks noChangeArrowheads="1"/>
          </p:cNvSpPr>
          <p:nvPr/>
        </p:nvSpPr>
        <p:spPr bwMode="gray">
          <a:xfrm>
            <a:off x="6984222" y="4286595"/>
            <a:ext cx="190155" cy="19029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12700">
            <a:solidFill>
              <a:schemeClr val="bg1"/>
            </a:solidFill>
          </a:ln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latinLnBrk="0"/>
            <a:r>
              <a:rPr lang="en-US" altLang="ko-KR" sz="900" ker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3</a:t>
            </a:r>
            <a:endParaRPr lang="en-US" altLang="ko-KR" sz="900" kern="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24" name="Oval 284"/>
          <p:cNvSpPr>
            <a:spLocks noChangeArrowheads="1"/>
          </p:cNvSpPr>
          <p:nvPr/>
        </p:nvSpPr>
        <p:spPr bwMode="gray">
          <a:xfrm>
            <a:off x="7105770" y="6716602"/>
            <a:ext cx="190155" cy="19029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12700">
            <a:solidFill>
              <a:schemeClr val="bg1"/>
            </a:solidFill>
          </a:ln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latinLnBrk="0"/>
            <a:r>
              <a:rPr lang="en-US" altLang="ko-KR" sz="900" kern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4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5847101" y="1329645"/>
            <a:ext cx="3461999" cy="31472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071520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36188" y="418159"/>
            <a:ext cx="41553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객체 검지 기술개발 방향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318" y="1884362"/>
            <a:ext cx="6048375" cy="264795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2588968" y="4828774"/>
            <a:ext cx="2389432" cy="18466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>
            <a:defPPr>
              <a:defRPr lang="ko-KR"/>
            </a:defPPr>
            <a:lvl1pPr>
              <a:defRPr kumimoji="1" sz="1200" ker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  <a:cs typeface="Times New Roman" pitchFamily="18" charset="0"/>
              </a:defRPr>
            </a:lvl1pPr>
          </a:lstStyle>
          <a:p>
            <a:pPr algn="ctr" defTabSz="1042988" latinLnBrk="0"/>
            <a:r>
              <a:rPr lang="en-US" altLang="ko-KR" kern="1200" spc="-20" dirty="0">
                <a:ln>
                  <a:solidFill>
                    <a:srgbClr val="3F4057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2" charset="-127"/>
                <a:ea typeface="KoPub돋움체 Bold" pitchFamily="2" charset="-127"/>
                <a:cs typeface="+mn-cs"/>
              </a:rPr>
              <a:t>YOLO (You </a:t>
            </a:r>
            <a:r>
              <a:rPr lang="en-US" altLang="ko-KR" kern="1200" spc="-20" dirty="0" err="1">
                <a:ln>
                  <a:solidFill>
                    <a:srgbClr val="3F4057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2" charset="-127"/>
                <a:ea typeface="KoPub돋움체 Bold" pitchFamily="2" charset="-127"/>
                <a:cs typeface="+mn-cs"/>
              </a:rPr>
              <a:t>olnly</a:t>
            </a:r>
            <a:r>
              <a:rPr lang="en-US" altLang="ko-KR" kern="1200" spc="-20" dirty="0">
                <a:ln>
                  <a:solidFill>
                    <a:srgbClr val="3F4057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2" charset="-127"/>
                <a:ea typeface="KoPub돋움체 Bold" pitchFamily="2" charset="-127"/>
                <a:cs typeface="+mn-cs"/>
              </a:rPr>
              <a:t> look once)</a:t>
            </a:r>
            <a:endParaRPr lang="ko-KR" altLang="en-US" kern="1200" spc="-20" dirty="0">
              <a:ln>
                <a:solidFill>
                  <a:srgbClr val="3F4057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Bold" pitchFamily="2" charset="-127"/>
              <a:ea typeface="KoPub돋움체 Bold" pitchFamily="2" charset="-127"/>
              <a:cs typeface="+mn-cs"/>
            </a:endParaRPr>
          </a:p>
        </p:txBody>
      </p:sp>
      <p:sp>
        <p:nvSpPr>
          <p:cNvPr id="25" name="Oval 284"/>
          <p:cNvSpPr>
            <a:spLocks noChangeArrowheads="1"/>
          </p:cNvSpPr>
          <p:nvPr/>
        </p:nvSpPr>
        <p:spPr bwMode="gray">
          <a:xfrm>
            <a:off x="2588968" y="4828774"/>
            <a:ext cx="190155" cy="19029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12700">
            <a:solidFill>
              <a:schemeClr val="bg1"/>
            </a:solidFill>
          </a:ln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latinLnBrk="0"/>
            <a:r>
              <a:rPr lang="en-US" altLang="ko-KR" sz="900" kern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9239866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35926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2021</a:t>
            </a:r>
            <a:r>
              <a:rPr lang="ko-KR" altLang="en-US" sz="2800" b="1" dirty="0"/>
              <a:t>년 </a:t>
            </a:r>
            <a:r>
              <a:rPr lang="ko-KR" altLang="en-US" sz="2800" b="1" dirty="0" err="1"/>
              <a:t>영상제품</a:t>
            </a:r>
            <a:r>
              <a:rPr lang="ko-KR" altLang="en-US" sz="2800" b="1" dirty="0"/>
              <a:t> 개발</a:t>
            </a:r>
          </a:p>
        </p:txBody>
      </p:sp>
      <p:sp>
        <p:nvSpPr>
          <p:cNvPr id="2" name="직사각형 1"/>
          <p:cNvSpPr/>
          <p:nvPr/>
        </p:nvSpPr>
        <p:spPr>
          <a:xfrm flipH="1">
            <a:off x="291830" y="1410514"/>
            <a:ext cx="9805481" cy="68094"/>
          </a:xfrm>
          <a:prstGeom prst="rect">
            <a:avLst/>
          </a:prstGeom>
          <a:gradFill>
            <a:gsLst>
              <a:gs pos="0">
                <a:srgbClr val="FB85ED"/>
              </a:gs>
              <a:gs pos="50000">
                <a:srgbClr val="892B70"/>
              </a:gs>
              <a:gs pos="83000">
                <a:srgbClr val="7030A0"/>
              </a:gs>
              <a:gs pos="100000">
                <a:srgbClr val="92047E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solidFill>
                <a:schemeClr val="bg1"/>
              </a:solidFill>
            </a:endParaRPr>
          </a:p>
        </p:txBody>
      </p:sp>
      <p:cxnSp>
        <p:nvCxnSpPr>
          <p:cNvPr id="10" name="직선 연결선 9"/>
          <p:cNvCxnSpPr/>
          <p:nvPr/>
        </p:nvCxnSpPr>
        <p:spPr>
          <a:xfrm flipH="1">
            <a:off x="3677087" y="1478608"/>
            <a:ext cx="0" cy="5729589"/>
          </a:xfrm>
          <a:prstGeom prst="line">
            <a:avLst/>
          </a:prstGeom>
          <a:ln>
            <a:solidFill>
              <a:srgbClr val="892B7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 flipH="1">
            <a:off x="8401487" y="1478607"/>
            <a:ext cx="0" cy="5729589"/>
          </a:xfrm>
          <a:prstGeom prst="line">
            <a:avLst/>
          </a:prstGeom>
          <a:ln>
            <a:solidFill>
              <a:srgbClr val="892B7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258268" y="1059387"/>
            <a:ext cx="979755" cy="4082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AF3790"/>
                </a:solidFill>
              </a:rPr>
              <a:t>2022</a:t>
            </a:r>
            <a:r>
              <a:rPr lang="ko-KR" altLang="en-US" dirty="0">
                <a:solidFill>
                  <a:srgbClr val="AF3790"/>
                </a:solidFill>
              </a:rPr>
              <a:t>년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65235" y="1042550"/>
            <a:ext cx="979755" cy="4082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892B70"/>
                </a:solidFill>
              </a:rPr>
              <a:t>2021</a:t>
            </a:r>
            <a:r>
              <a:rPr lang="ko-KR" altLang="en-US" dirty="0">
                <a:solidFill>
                  <a:srgbClr val="892B70"/>
                </a:solidFill>
              </a:rPr>
              <a:t>년</a:t>
            </a:r>
          </a:p>
        </p:txBody>
      </p:sp>
      <p:cxnSp>
        <p:nvCxnSpPr>
          <p:cNvPr id="24" name="직선 화살표 연결선 23"/>
          <p:cNvCxnSpPr/>
          <p:nvPr/>
        </p:nvCxnSpPr>
        <p:spPr>
          <a:xfrm>
            <a:off x="518689" y="4173737"/>
            <a:ext cx="3152641" cy="0"/>
          </a:xfrm>
          <a:prstGeom prst="straightConnector1">
            <a:avLst/>
          </a:prstGeom>
          <a:ln w="25400">
            <a:solidFill>
              <a:schemeClr val="accent1">
                <a:lumMod val="50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/>
          <p:nvPr/>
        </p:nvCxnSpPr>
        <p:spPr>
          <a:xfrm>
            <a:off x="574673" y="2138799"/>
            <a:ext cx="3096657" cy="0"/>
          </a:xfrm>
          <a:prstGeom prst="straightConnector1">
            <a:avLst/>
          </a:prstGeom>
          <a:ln w="25400">
            <a:solidFill>
              <a:schemeClr val="accent6">
                <a:lumMod val="75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487301" y="1761782"/>
            <a:ext cx="26773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err="1">
                <a:solidFill>
                  <a:schemeClr val="accent6">
                    <a:lumMod val="7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Inpeg</a:t>
            </a:r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리눅스 </a:t>
            </a:r>
            <a:r>
              <a:rPr lang="ko-KR" altLang="en-US" sz="1600" dirty="0" err="1">
                <a:solidFill>
                  <a:schemeClr val="accent6">
                    <a:lumMod val="7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영상제품</a:t>
            </a:r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내재화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992500" y="1061494"/>
            <a:ext cx="979755" cy="4082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AF3790"/>
                </a:solidFill>
              </a:rPr>
              <a:t>2023</a:t>
            </a:r>
            <a:r>
              <a:rPr lang="ko-KR" altLang="en-US" dirty="0">
                <a:solidFill>
                  <a:srgbClr val="AF3790"/>
                </a:solidFill>
              </a:rPr>
              <a:t>년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13554" y="3807766"/>
            <a:ext cx="29354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>
                <a:solidFill>
                  <a:schemeClr val="accent1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다차로</a:t>
            </a:r>
            <a:r>
              <a:rPr lang="ko-KR" altLang="en-US" sz="1600" dirty="0">
                <a:solidFill>
                  <a:schemeClr val="accent1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ko-KR" altLang="en-US" sz="1600" dirty="0" err="1">
                <a:solidFill>
                  <a:schemeClr val="accent1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영상제품</a:t>
            </a:r>
            <a:r>
              <a:rPr lang="ko-KR" altLang="en-US" sz="1600" dirty="0">
                <a:solidFill>
                  <a:schemeClr val="accent1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설치 시운전 지원</a:t>
            </a:r>
          </a:p>
        </p:txBody>
      </p:sp>
      <p:cxnSp>
        <p:nvCxnSpPr>
          <p:cNvPr id="30" name="직선 화살표 연결선 29"/>
          <p:cNvCxnSpPr/>
          <p:nvPr/>
        </p:nvCxnSpPr>
        <p:spPr>
          <a:xfrm>
            <a:off x="2113935" y="2684489"/>
            <a:ext cx="1557395" cy="0"/>
          </a:xfrm>
          <a:prstGeom prst="straightConnector1">
            <a:avLst/>
          </a:prstGeom>
          <a:ln w="25400">
            <a:solidFill>
              <a:schemeClr val="accent6">
                <a:lumMod val="50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558122" y="2340451"/>
            <a:ext cx="21900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accent6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도공</a:t>
            </a:r>
            <a:r>
              <a:rPr lang="en-US" altLang="ko-KR" sz="1600" dirty="0">
                <a:solidFill>
                  <a:schemeClr val="accent6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/</a:t>
            </a:r>
            <a:r>
              <a:rPr lang="ko-KR" altLang="en-US" sz="1600" dirty="0">
                <a:solidFill>
                  <a:schemeClr val="accent6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현장 기능개선 대응</a:t>
            </a:r>
          </a:p>
        </p:txBody>
      </p:sp>
      <p:cxnSp>
        <p:nvCxnSpPr>
          <p:cNvPr id="32" name="직선 화살표 연결선 31"/>
          <p:cNvCxnSpPr/>
          <p:nvPr/>
        </p:nvCxnSpPr>
        <p:spPr>
          <a:xfrm>
            <a:off x="2113935" y="3388731"/>
            <a:ext cx="1548328" cy="0"/>
          </a:xfrm>
          <a:prstGeom prst="straightConnector1">
            <a:avLst/>
          </a:prstGeom>
          <a:ln w="25400">
            <a:solidFill>
              <a:schemeClr val="accent6">
                <a:lumMod val="40000"/>
                <a:lumOff val="60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1319275" y="3050177"/>
            <a:ext cx="24288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accent6">
                    <a:lumMod val="60000"/>
                    <a:lumOff val="4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도공 면탈</a:t>
            </a:r>
            <a:r>
              <a:rPr lang="en-US" altLang="ko-KR" sz="1600" dirty="0">
                <a:solidFill>
                  <a:schemeClr val="accent6">
                    <a:lumMod val="60000"/>
                    <a:lumOff val="4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/</a:t>
            </a:r>
            <a:r>
              <a:rPr lang="ko-KR" altLang="en-US" sz="1600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위찰</a:t>
            </a:r>
            <a:r>
              <a:rPr lang="ko-KR" altLang="en-US" sz="1600" dirty="0">
                <a:solidFill>
                  <a:schemeClr val="accent6">
                    <a:lumMod val="60000"/>
                    <a:lumOff val="4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시운전 지원</a:t>
            </a:r>
          </a:p>
        </p:txBody>
      </p:sp>
      <p:cxnSp>
        <p:nvCxnSpPr>
          <p:cNvPr id="34" name="직선 화살표 연결선 33"/>
          <p:cNvCxnSpPr/>
          <p:nvPr/>
        </p:nvCxnSpPr>
        <p:spPr>
          <a:xfrm>
            <a:off x="518689" y="4915072"/>
            <a:ext cx="3152641" cy="0"/>
          </a:xfrm>
          <a:prstGeom prst="straightConnector1">
            <a:avLst/>
          </a:prstGeom>
          <a:ln w="25400">
            <a:solidFill>
              <a:schemeClr val="accent4">
                <a:lumMod val="40000"/>
                <a:lumOff val="60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513554" y="4549101"/>
            <a:ext cx="18982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accent4">
                    <a:lumMod val="40000"/>
                    <a:lumOff val="6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무인 조달 우수 지원</a:t>
            </a:r>
            <a:r>
              <a:rPr lang="en-US" altLang="ko-KR" sz="1600" dirty="0">
                <a:solidFill>
                  <a:schemeClr val="accent4">
                    <a:lumMod val="40000"/>
                    <a:lumOff val="6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?</a:t>
            </a:r>
            <a:endParaRPr lang="ko-KR" altLang="en-US" sz="1600" dirty="0">
              <a:solidFill>
                <a:schemeClr val="accent4">
                  <a:lumMod val="40000"/>
                  <a:lumOff val="60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cxnSp>
        <p:nvCxnSpPr>
          <p:cNvPr id="36" name="직선 화살표 연결선 35"/>
          <p:cNvCxnSpPr/>
          <p:nvPr/>
        </p:nvCxnSpPr>
        <p:spPr>
          <a:xfrm>
            <a:off x="539271" y="5520910"/>
            <a:ext cx="1105719" cy="0"/>
          </a:xfrm>
          <a:prstGeom prst="straightConnector1">
            <a:avLst/>
          </a:prstGeom>
          <a:ln w="25400">
            <a:solidFill>
              <a:srgbClr val="00B0F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534136" y="5154939"/>
            <a:ext cx="9621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rgbClr val="00B0F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차량 분류</a:t>
            </a:r>
          </a:p>
        </p:txBody>
      </p:sp>
      <p:cxnSp>
        <p:nvCxnSpPr>
          <p:cNvPr id="23" name="직선 화살표 연결선 22"/>
          <p:cNvCxnSpPr/>
          <p:nvPr/>
        </p:nvCxnSpPr>
        <p:spPr>
          <a:xfrm>
            <a:off x="1650125" y="6089052"/>
            <a:ext cx="1105719" cy="0"/>
          </a:xfrm>
          <a:prstGeom prst="straightConnector1">
            <a:avLst/>
          </a:prstGeom>
          <a:ln w="25400"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1599529" y="5719490"/>
            <a:ext cx="10021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>
                <a:solidFill>
                  <a:srgbClr val="FF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객체검지</a:t>
            </a:r>
            <a:r>
              <a:rPr lang="en-US" altLang="ko-KR" sz="1600" dirty="0">
                <a:solidFill>
                  <a:srgbClr val="FF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?</a:t>
            </a:r>
            <a:endParaRPr lang="ko-KR" altLang="en-US" sz="1600" dirty="0">
              <a:solidFill>
                <a:srgbClr val="FF0000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810724" y="5493493"/>
            <a:ext cx="3666901" cy="10400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Faster RCNN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소스 파악 완료</a:t>
            </a:r>
            <a:endParaRPr lang="en-US" altLang="ko-KR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차로 영상 샘플 취득 </a:t>
            </a: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/ 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시험</a:t>
            </a:r>
            <a:endParaRPr lang="en-US" altLang="ko-KR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시험 위한 장비 </a:t>
            </a: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/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인원 문제</a:t>
            </a:r>
            <a:endParaRPr lang="en-US" altLang="ko-KR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9" name="CustomShape 2"/>
          <p:cNvSpPr/>
          <p:nvPr/>
        </p:nvSpPr>
        <p:spPr>
          <a:xfrm>
            <a:off x="3810724" y="5101583"/>
            <a:ext cx="2550933" cy="40679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ko-KR" altLang="en-US" spc="-1" dirty="0">
                <a:solidFill>
                  <a:srgbClr val="AF379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현재 상황 및 필요 사항</a:t>
            </a:r>
            <a:endParaRPr lang="en-US" sz="1800" b="0" strike="noStrike" spc="-1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2483909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0718" y="3431954"/>
            <a:ext cx="2552382" cy="949767"/>
          </a:xfrm>
          <a:prstGeom prst="rect">
            <a:avLst/>
          </a:prstGeom>
          <a:effectLst>
            <a:glow rad="63500">
              <a:srgbClr val="002060">
                <a:alpha val="40000"/>
              </a:srgbClr>
            </a:glow>
            <a:outerShdw blurRad="88900" dist="25400" dir="3840000" sx="107000" sy="107000" algn="tr" rotWithShape="0">
              <a:prstClr val="black"/>
            </a:outerShdw>
          </a:effectLst>
        </p:spPr>
      </p:pic>
    </p:spTree>
    <p:extLst>
      <p:ext uri="{BB962C8B-B14F-4D97-AF65-F5344CB8AC3E}">
        <p14:creationId xmlns:p14="http://schemas.microsoft.com/office/powerpoint/2010/main" val="500021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1586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err="1"/>
              <a:t>model.py</a:t>
            </a:r>
            <a:endParaRPr lang="ko-KR" altLang="en-US" sz="2800" b="1" dirty="0"/>
          </a:p>
        </p:txBody>
      </p:sp>
      <p:sp>
        <p:nvSpPr>
          <p:cNvPr id="21" name="직사각형 20"/>
          <p:cNvSpPr/>
          <p:nvPr/>
        </p:nvSpPr>
        <p:spPr>
          <a:xfrm>
            <a:off x="498372" y="1464557"/>
            <a:ext cx="5234125" cy="4082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>
                <a:solidFill>
                  <a:srgbClr val="268BD2"/>
                </a:solidFill>
                <a:latin typeface="Consolas" panose="020B0609020204030204" pitchFamily="49" charset="0"/>
              </a:rPr>
              <a:t>outputs</a:t>
            </a:r>
            <a:r>
              <a:rPr lang="en-US" altLang="ko-KR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>
                <a:solidFill>
                  <a:srgbClr val="CB4B16"/>
                </a:solidFill>
                <a:latin typeface="Consolas" panose="020B0609020204030204" pitchFamily="49" charset="0"/>
              </a:rPr>
              <a:t>list</a:t>
            </a:r>
            <a:r>
              <a:rPr lang="en-US" altLang="ko-KR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CB4B16"/>
                </a:solidFill>
                <a:latin typeface="Consolas" panose="020B0609020204030204" pitchFamily="49" charset="0"/>
              </a:rPr>
              <a:t>zip</a:t>
            </a:r>
            <a:r>
              <a:rPr lang="en-US" altLang="ko-KR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859900"/>
                </a:solidFill>
                <a:latin typeface="Consolas" panose="020B0609020204030204" pitchFamily="49" charset="0"/>
              </a:rPr>
              <a:t>*</a:t>
            </a:r>
            <a:r>
              <a:rPr lang="en-US" altLang="ko-KR">
                <a:solidFill>
                  <a:srgbClr val="268BD2"/>
                </a:solidFill>
                <a:latin typeface="Consolas" panose="020B0609020204030204" pitchFamily="49" charset="0"/>
              </a:rPr>
              <a:t>layer_outputs</a:t>
            </a:r>
            <a:r>
              <a:rPr lang="en-US" altLang="ko-KR">
                <a:solidFill>
                  <a:srgbClr val="BBBBBB"/>
                </a:solidFill>
                <a:latin typeface="Consolas" panose="020B0609020204030204" pitchFamily="49" charset="0"/>
              </a:rPr>
              <a:t>))</a:t>
            </a:r>
            <a:endParaRPr lang="en-US" altLang="ko-KR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466219" y="1944879"/>
            <a:ext cx="1338828" cy="4082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>
                <a:solidFill>
                  <a:srgbClr val="268BD2"/>
                </a:solidFill>
                <a:latin typeface="Consolas" panose="020B0609020204030204" pitchFamily="49" charset="0"/>
              </a:rPr>
              <a:t>outputs=</a:t>
            </a:r>
            <a:endParaRPr lang="en-US" altLang="ko-KR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2014700" y="1916780"/>
            <a:ext cx="2634351" cy="49033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ko-KR" sz="1500">
                <a:solidFill>
                  <a:schemeClr val="accent2">
                    <a:lumMod val="75000"/>
                  </a:schemeClr>
                </a:solidFill>
              </a:rPr>
              <a:t>rpn_class_logists[P2,P3,...,P6]</a:t>
            </a:r>
            <a:endParaRPr lang="ko-KR" altLang="en-US" sz="15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4750421" y="1905369"/>
            <a:ext cx="2197032" cy="49033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accent2">
                    <a:lumMod val="75000"/>
                  </a:schemeClr>
                </a:solidFill>
              </a:rPr>
              <a:t>rpn_class[P2,P3,...,P6]</a:t>
            </a:r>
            <a:endParaRPr lang="ko-KR" altLang="en-US" sz="15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7048823" y="1903840"/>
            <a:ext cx="2194568" cy="49033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accent2">
                    <a:lumMod val="75000"/>
                  </a:schemeClr>
                </a:solidFill>
              </a:rPr>
              <a:t>rpn_bbox[P2,P3...,P6]</a:t>
            </a:r>
            <a:endParaRPr lang="ko-KR" altLang="en-US" sz="15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466219" y="2665660"/>
            <a:ext cx="726420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outputs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 [</a:t>
            </a:r>
            <a:r>
              <a:rPr lang="en-US" altLang="ko-KR" sz="1600">
                <a:solidFill>
                  <a:srgbClr val="CB4B16"/>
                </a:solidFill>
                <a:latin typeface="Consolas" panose="020B0609020204030204" pitchFamily="49" charset="0"/>
              </a:rPr>
              <a:t>KL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600">
                <a:solidFill>
                  <a:srgbClr val="CB4B16"/>
                </a:solidFill>
                <a:latin typeface="Consolas" panose="020B0609020204030204" pitchFamily="49" charset="0"/>
              </a:rPr>
              <a:t>Concatenate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(axis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name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n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)(</a:t>
            </a:r>
            <a:r>
              <a:rPr lang="en-US" altLang="ko-KR" sz="1600">
                <a:solidFill>
                  <a:srgbClr val="CB4B16"/>
                </a:solidFill>
                <a:latin typeface="Consolas" panose="020B0609020204030204" pitchFamily="49" charset="0"/>
              </a:rPr>
              <a:t>list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o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))</a:t>
            </a:r>
          </a:p>
          <a:p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     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for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o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n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in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600">
                <a:solidFill>
                  <a:srgbClr val="CB4B16"/>
                </a:solidFill>
                <a:latin typeface="Consolas" panose="020B0609020204030204" pitchFamily="49" charset="0"/>
              </a:rPr>
              <a:t>zip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outputs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output_names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)]</a:t>
            </a:r>
            <a:endParaRPr lang="en-US" altLang="ko-KR" sz="1600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95299" y="3314042"/>
            <a:ext cx="5343525" cy="43088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100">
                <a:solidFill>
                  <a:srgbClr val="AF3790"/>
                </a:solidFill>
                <a:latin typeface="Consolas" panose="020B0609020204030204" pitchFamily="49" charset="0"/>
              </a:rPr>
              <a:t>rpn_class_logits = outputs[0] = &lt;KerasTensor: shape=(None, None, 2) dtype=float32 (created by layer 'rpn_class_logits')&gt;</a:t>
            </a:r>
            <a:endParaRPr lang="en-US" altLang="ko-KR" sz="1100" b="0" i="0">
              <a:solidFill>
                <a:srgbClr val="AF379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595299" y="3808536"/>
            <a:ext cx="5343525" cy="43088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100">
                <a:solidFill>
                  <a:srgbClr val="AF3790"/>
                </a:solidFill>
                <a:latin typeface="Consolas" panose="020B0609020204030204" pitchFamily="49" charset="0"/>
              </a:rPr>
              <a:t>rpn_class = outputs[1] = &lt;KerasTensor: shape=(None, None, 2) dtype=float32 (created by layer 'rpn_class')&gt;</a:t>
            </a:r>
            <a:endParaRPr lang="en-US" altLang="ko-KR" sz="1100" b="0" i="0">
              <a:solidFill>
                <a:srgbClr val="AF379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595299" y="4303030"/>
            <a:ext cx="5343525" cy="43088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100">
                <a:solidFill>
                  <a:srgbClr val="AF3790"/>
                </a:solidFill>
                <a:latin typeface="Consolas" panose="020B0609020204030204" pitchFamily="49" charset="0"/>
              </a:rPr>
              <a:t>rpn_bbox = outputs[2] = &lt;KerasTensor: shape=(None, None, 4) dtype=float32 (created by layer 'rpn_bbox')&gt;</a:t>
            </a:r>
            <a:endParaRPr lang="en-US" altLang="ko-KR" sz="1100" b="0" i="0">
              <a:solidFill>
                <a:srgbClr val="AF379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742611" y="2411861"/>
            <a:ext cx="117852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>
                <a:solidFill>
                  <a:srgbClr val="268BD2"/>
                </a:solidFill>
                <a:latin typeface="Consolas" panose="020B0609020204030204" pitchFamily="49" charset="0"/>
              </a:rPr>
              <a:t>outputs[0]</a:t>
            </a:r>
            <a:endParaRPr lang="en-US" altLang="ko-KR" sz="1400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5236516" y="2400450"/>
            <a:ext cx="117852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>
                <a:solidFill>
                  <a:srgbClr val="268BD2"/>
                </a:solidFill>
                <a:latin typeface="Consolas" panose="020B0609020204030204" pitchFamily="49" charset="0"/>
              </a:rPr>
              <a:t>outputs[1]</a:t>
            </a:r>
            <a:endParaRPr lang="en-US" altLang="ko-KR" sz="1400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556843" y="2411861"/>
            <a:ext cx="117852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>
                <a:solidFill>
                  <a:srgbClr val="268BD2"/>
                </a:solidFill>
                <a:latin typeface="Consolas" panose="020B0609020204030204" pitchFamily="49" charset="0"/>
              </a:rPr>
              <a:t>outputs[2]</a:t>
            </a:r>
            <a:endParaRPr lang="en-US" altLang="ko-KR" sz="1400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425732" y="6289404"/>
            <a:ext cx="5621568" cy="31805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bg1"/>
                </a:solidFill>
              </a:rPr>
              <a:t>Layout</a:t>
            </a:r>
            <a:endParaRPr lang="ko-KR" altLang="en-US" sz="1500" dirty="0">
              <a:solidFill>
                <a:schemeClr val="bg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876769" y="5363051"/>
            <a:ext cx="17748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>
                <a:solidFill>
                  <a:srgbClr val="268BD2"/>
                </a:solidFill>
                <a:latin typeface="Consolas" panose="020B0609020204030204" pitchFamily="49" charset="0"/>
              </a:rPr>
              <a:t>rpn_class_logits</a:t>
            </a:r>
            <a:endParaRPr lang="en-US" altLang="ko-KR" sz="1400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4899185" y="5351640"/>
            <a:ext cx="107914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>
                <a:solidFill>
                  <a:srgbClr val="268BD2"/>
                </a:solidFill>
                <a:latin typeface="Consolas" panose="020B0609020204030204" pitchFamily="49" charset="0"/>
              </a:rPr>
              <a:t>rpn_class</a:t>
            </a:r>
            <a:endParaRPr lang="en-US" altLang="ko-KR" sz="1400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6316237" y="5350111"/>
            <a:ext cx="97975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>
                <a:solidFill>
                  <a:srgbClr val="268BD2"/>
                </a:solidFill>
                <a:latin typeface="Consolas" panose="020B0609020204030204" pitchFamily="49" charset="0"/>
              </a:rPr>
              <a:t>rpn_bbox</a:t>
            </a:r>
            <a:endParaRPr lang="en-US" altLang="ko-KR" sz="1400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cxnSp>
        <p:nvCxnSpPr>
          <p:cNvPr id="30" name="꺾인 연결선 29"/>
          <p:cNvCxnSpPr>
            <a:stCxn id="18" idx="2"/>
            <a:endCxn id="4" idx="0"/>
          </p:cNvCxnSpPr>
          <p:nvPr/>
        </p:nvCxnSpPr>
        <p:spPr>
          <a:xfrm rot="16200000" flipH="1">
            <a:off x="4191066" y="5243954"/>
            <a:ext cx="618576" cy="1472324"/>
          </a:xfrm>
          <a:prstGeom prst="bentConnector3">
            <a:avLst>
              <a:gd name="adj1" fmla="val 48393"/>
            </a:avLst>
          </a:prstGeom>
          <a:ln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꺾인 연결선 30"/>
          <p:cNvCxnSpPr>
            <a:stCxn id="20" idx="2"/>
            <a:endCxn id="4" idx="0"/>
          </p:cNvCxnSpPr>
          <p:nvPr/>
        </p:nvCxnSpPr>
        <p:spPr>
          <a:xfrm rot="5400000">
            <a:off x="5705558" y="5188847"/>
            <a:ext cx="631516" cy="1569599"/>
          </a:xfrm>
          <a:prstGeom prst="bentConnector3">
            <a:avLst>
              <a:gd name="adj1" fmla="val 50000"/>
            </a:avLst>
          </a:prstGeom>
          <a:ln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꺾인 연결선 31"/>
          <p:cNvCxnSpPr>
            <a:stCxn id="19" idx="2"/>
            <a:endCxn id="4" idx="0"/>
          </p:cNvCxnSpPr>
          <p:nvPr/>
        </p:nvCxnSpPr>
        <p:spPr>
          <a:xfrm rot="5400000">
            <a:off x="5022643" y="5873290"/>
            <a:ext cx="629987" cy="202240"/>
          </a:xfrm>
          <a:prstGeom prst="bentConnector3">
            <a:avLst>
              <a:gd name="adj1" fmla="val 50000"/>
            </a:avLst>
          </a:prstGeom>
          <a:ln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48924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1586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err="1"/>
              <a:t>model.py</a:t>
            </a:r>
            <a:endParaRPr lang="ko-KR" altLang="en-US" sz="2800" b="1" dirty="0"/>
          </a:p>
        </p:txBody>
      </p:sp>
      <p:sp>
        <p:nvSpPr>
          <p:cNvPr id="5" name="직사각형 4"/>
          <p:cNvSpPr/>
          <p:nvPr/>
        </p:nvSpPr>
        <p:spPr>
          <a:xfrm>
            <a:off x="427106" y="1336931"/>
            <a:ext cx="977044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200" dirty="0" err="1">
                <a:solidFill>
                  <a:srgbClr val="268BD2"/>
                </a:solidFill>
                <a:latin typeface="Consolas" panose="020B0609020204030204" pitchFamily="49" charset="0"/>
              </a:rPr>
              <a:t>rpn_rois</a:t>
            </a:r>
            <a:r>
              <a:rPr lang="en-US" altLang="ko-KR" sz="12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200" dirty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200" dirty="0" err="1">
                <a:solidFill>
                  <a:srgbClr val="CB4B16"/>
                </a:solidFill>
                <a:latin typeface="Consolas" panose="020B0609020204030204" pitchFamily="49" charset="0"/>
              </a:rPr>
              <a:t>ProposalLayer</a:t>
            </a:r>
            <a:r>
              <a:rPr lang="en-US" altLang="ko-KR" sz="1200" dirty="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altLang="ko-KR" sz="1200" dirty="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</a:t>
            </a:r>
            <a:r>
              <a:rPr lang="en-US" altLang="ko-KR" sz="1200" dirty="0" err="1">
                <a:solidFill>
                  <a:srgbClr val="BBBBBB"/>
                </a:solidFill>
                <a:latin typeface="Consolas" panose="020B0609020204030204" pitchFamily="49" charset="0"/>
              </a:rPr>
              <a:t>proposal_count</a:t>
            </a:r>
            <a:r>
              <a:rPr lang="en-US" altLang="ko-KR" sz="1200" dirty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 err="1">
                <a:solidFill>
                  <a:srgbClr val="268BD2"/>
                </a:solidFill>
                <a:latin typeface="Consolas" panose="020B0609020204030204" pitchFamily="49" charset="0"/>
              </a:rPr>
              <a:t>proposal_count</a:t>
            </a:r>
            <a:r>
              <a:rPr lang="en-US" altLang="ko-KR" sz="1200" dirty="0">
                <a:solidFill>
                  <a:srgbClr val="268BD2"/>
                </a:solidFill>
                <a:latin typeface="Consolas" panose="020B0609020204030204" pitchFamily="49" charset="0"/>
              </a:rPr>
              <a:t>=2000</a:t>
            </a:r>
            <a:r>
              <a:rPr lang="en-US" altLang="ko-KR" sz="1200" dirty="0">
                <a:solidFill>
                  <a:srgbClr val="BBBBBB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200" dirty="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</a:t>
            </a:r>
            <a:r>
              <a:rPr lang="en-US" altLang="ko-KR" sz="1200" dirty="0" err="1">
                <a:solidFill>
                  <a:srgbClr val="BBBBBB"/>
                </a:solidFill>
                <a:latin typeface="Consolas" panose="020B0609020204030204" pitchFamily="49" charset="0"/>
              </a:rPr>
              <a:t>nms_threshold</a:t>
            </a:r>
            <a:r>
              <a:rPr lang="en-US" altLang="ko-KR" sz="1200" dirty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 err="1">
                <a:solidFill>
                  <a:srgbClr val="BBBBBB"/>
                </a:solidFill>
                <a:latin typeface="Consolas" panose="020B0609020204030204" pitchFamily="49" charset="0"/>
              </a:rPr>
              <a:t>config.</a:t>
            </a:r>
            <a:r>
              <a:rPr lang="en-US" altLang="ko-KR" sz="1200" dirty="0" err="1">
                <a:solidFill>
                  <a:srgbClr val="CB4B16"/>
                </a:solidFill>
                <a:latin typeface="Consolas" panose="020B0609020204030204" pitchFamily="49" charset="0"/>
              </a:rPr>
              <a:t>RPN_NMS_THRESHOLD</a:t>
            </a:r>
            <a:r>
              <a:rPr lang="en-US" altLang="ko-KR" sz="1200" dirty="0">
                <a:solidFill>
                  <a:srgbClr val="BBBBBB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200" dirty="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name</a:t>
            </a:r>
            <a:r>
              <a:rPr lang="en-US" altLang="ko-KR" sz="1200" dirty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2AA198"/>
                </a:solidFill>
                <a:latin typeface="Consolas" panose="020B0609020204030204" pitchFamily="49" charset="0"/>
              </a:rPr>
              <a:t>"ROI"</a:t>
            </a:r>
            <a:r>
              <a:rPr lang="en-US" altLang="ko-KR" sz="1200" dirty="0">
                <a:solidFill>
                  <a:srgbClr val="BBBBBB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200" dirty="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config</a:t>
            </a:r>
            <a:r>
              <a:rPr lang="en-US" altLang="ko-KR" sz="1200" dirty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BBBBBB"/>
                </a:solidFill>
                <a:latin typeface="Consolas" panose="020B0609020204030204" pitchFamily="49" charset="0"/>
              </a:rPr>
              <a:t>config)([</a:t>
            </a:r>
            <a:r>
              <a:rPr lang="en-US" altLang="ko-KR" sz="1200" dirty="0" err="1">
                <a:solidFill>
                  <a:srgbClr val="268BD2"/>
                </a:solidFill>
                <a:latin typeface="Consolas" panose="020B0609020204030204" pitchFamily="49" charset="0"/>
              </a:rPr>
              <a:t>rpn_class</a:t>
            </a:r>
            <a:r>
              <a:rPr lang="en-US" altLang="ko-KR" sz="12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200" dirty="0" err="1">
                <a:solidFill>
                  <a:srgbClr val="268BD2"/>
                </a:solidFill>
                <a:latin typeface="Consolas" panose="020B0609020204030204" pitchFamily="49" charset="0"/>
              </a:rPr>
              <a:t>rpn_bbox</a:t>
            </a:r>
            <a:r>
              <a:rPr lang="en-US" altLang="ko-KR" sz="12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200" dirty="0">
                <a:solidFill>
                  <a:srgbClr val="268BD2"/>
                </a:solidFill>
                <a:latin typeface="Consolas" panose="020B0609020204030204" pitchFamily="49" charset="0"/>
              </a:rPr>
              <a:t>anchors</a:t>
            </a:r>
            <a:r>
              <a:rPr lang="en-US" altLang="ko-KR" sz="1200" dirty="0">
                <a:solidFill>
                  <a:srgbClr val="BBBBBB"/>
                </a:solidFill>
                <a:latin typeface="Consolas" panose="020B0609020204030204" pitchFamily="49" charset="0"/>
              </a:rPr>
              <a:t>])</a:t>
            </a:r>
            <a:endParaRPr lang="en-US" altLang="ko-KR" sz="1200" b="0" dirty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427106" y="2440440"/>
            <a:ext cx="6430894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dirty="0">
                <a:solidFill>
                  <a:srgbClr val="859900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mode </a:t>
            </a:r>
            <a:r>
              <a:rPr lang="en-US" altLang="ko-KR" sz="1100" dirty="0">
                <a:solidFill>
                  <a:srgbClr val="859900"/>
                </a:solidFill>
                <a:latin typeface="Consolas" panose="020B0609020204030204" pitchFamily="49" charset="0"/>
              </a:rPr>
              <a:t>==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>
                <a:solidFill>
                  <a:srgbClr val="2AA198"/>
                </a:solidFill>
                <a:latin typeface="Consolas" panose="020B0609020204030204" pitchFamily="49" charset="0"/>
              </a:rPr>
              <a:t>"training"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</a:t>
            </a:r>
            <a:r>
              <a:rPr lang="en-US" altLang="ko-KR" sz="1100" i="1" dirty="0">
                <a:solidFill>
                  <a:srgbClr val="657B83"/>
                </a:solidFill>
                <a:latin typeface="Consolas" panose="020B0609020204030204" pitchFamily="49" charset="0"/>
              </a:rPr>
              <a:t># Class ID mask to mark class IDs supported by the dataset the image</a:t>
            </a:r>
            <a:endParaRPr lang="en-US" altLang="ko-KR" sz="1100" dirty="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</a:t>
            </a:r>
            <a:r>
              <a:rPr lang="en-US" altLang="ko-KR" sz="1100" i="1" dirty="0">
                <a:solidFill>
                  <a:srgbClr val="657B83"/>
                </a:solidFill>
                <a:latin typeface="Consolas" panose="020B0609020204030204" pitchFamily="49" charset="0"/>
              </a:rPr>
              <a:t># came from.</a:t>
            </a:r>
            <a:endParaRPr lang="en-US" altLang="ko-KR" sz="1100" dirty="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</a:t>
            </a:r>
            <a:r>
              <a:rPr lang="en-US" altLang="ko-KR" sz="1100" dirty="0" err="1">
                <a:solidFill>
                  <a:srgbClr val="268BD2"/>
                </a:solidFill>
                <a:latin typeface="Consolas" panose="020B0609020204030204" pitchFamily="49" charset="0"/>
              </a:rPr>
              <a:t>active_class_ids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 err="1">
                <a:solidFill>
                  <a:srgbClr val="CB4B16"/>
                </a:solidFill>
                <a:latin typeface="Consolas" panose="020B0609020204030204" pitchFamily="49" charset="0"/>
              </a:rPr>
              <a:t>KL</a:t>
            </a:r>
            <a:r>
              <a:rPr lang="en-US" altLang="ko-KR" sz="1100" dirty="0" err="1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 dirty="0" err="1">
                <a:solidFill>
                  <a:srgbClr val="CB4B16"/>
                </a:solidFill>
                <a:latin typeface="Consolas" panose="020B0609020204030204" pitchFamily="49" charset="0"/>
              </a:rPr>
              <a:t>Lambda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  </a:t>
            </a:r>
            <a:r>
              <a:rPr lang="en-US" altLang="ko-KR" sz="1100" b="1" dirty="0">
                <a:solidFill>
                  <a:srgbClr val="93A1A1"/>
                </a:solidFill>
                <a:latin typeface="Consolas" panose="020B0609020204030204" pitchFamily="49" charset="0"/>
              </a:rPr>
              <a:t>lambda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x: </a:t>
            </a:r>
            <a:r>
              <a:rPr lang="en-US" altLang="ko-KR" sz="1100" dirty="0" err="1">
                <a:solidFill>
                  <a:srgbClr val="268BD2"/>
                </a:solidFill>
                <a:latin typeface="Consolas" panose="020B0609020204030204" pitchFamily="49" charset="0"/>
              </a:rPr>
              <a:t>parse_image_meta_graph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(x)[</a:t>
            </a:r>
            <a:r>
              <a:rPr lang="en-US" altLang="ko-KR" sz="1100" dirty="0">
                <a:solidFill>
                  <a:srgbClr val="2AA198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100" dirty="0" err="1">
                <a:solidFill>
                  <a:srgbClr val="2AA198"/>
                </a:solidFill>
                <a:latin typeface="Consolas" panose="020B0609020204030204" pitchFamily="49" charset="0"/>
              </a:rPr>
              <a:t>active_class_ids</a:t>
            </a:r>
            <a:r>
              <a:rPr lang="en-US" altLang="ko-KR" sz="1100" dirty="0">
                <a:solidFill>
                  <a:srgbClr val="2AA198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  )(</a:t>
            </a:r>
            <a:r>
              <a:rPr lang="en-US" altLang="ko-KR" sz="1100" dirty="0" err="1">
                <a:solidFill>
                  <a:srgbClr val="268BD2"/>
                </a:solidFill>
                <a:latin typeface="Consolas" panose="020B0609020204030204" pitchFamily="49" charset="0"/>
              </a:rPr>
              <a:t>input_image_meta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/>
            </a:r>
            <a:b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</a:b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</a:t>
            </a:r>
            <a:r>
              <a:rPr lang="en-US" altLang="ko-KR" sz="1100" dirty="0">
                <a:solidFill>
                  <a:srgbClr val="859900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>
                <a:solidFill>
                  <a:srgbClr val="859900"/>
                </a:solidFill>
                <a:latin typeface="Consolas" panose="020B0609020204030204" pitchFamily="49" charset="0"/>
              </a:rPr>
              <a:t>not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 err="1">
                <a:solidFill>
                  <a:srgbClr val="BBBBBB"/>
                </a:solidFill>
                <a:latin typeface="Consolas" panose="020B0609020204030204" pitchFamily="49" charset="0"/>
              </a:rPr>
              <a:t>config.</a:t>
            </a:r>
            <a:r>
              <a:rPr lang="en-US" altLang="ko-KR" sz="1100" dirty="0" err="1">
                <a:solidFill>
                  <a:srgbClr val="CB4B16"/>
                </a:solidFill>
                <a:latin typeface="Consolas" panose="020B0609020204030204" pitchFamily="49" charset="0"/>
              </a:rPr>
              <a:t>USE_RPN_ROIS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  </a:t>
            </a:r>
            <a:r>
              <a:rPr lang="en-US" altLang="ko-KR" sz="1100" i="1" dirty="0">
                <a:solidFill>
                  <a:srgbClr val="657B83"/>
                </a:solidFill>
                <a:latin typeface="Consolas" panose="020B0609020204030204" pitchFamily="49" charset="0"/>
              </a:rPr>
              <a:t># Ignore predicted ROIs and use ROIs provided as an input.</a:t>
            </a:r>
            <a:endParaRPr lang="en-US" altLang="ko-KR" sz="1100" dirty="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  </a:t>
            </a:r>
            <a:r>
              <a:rPr lang="en-US" altLang="ko-KR" sz="1100" dirty="0" err="1">
                <a:solidFill>
                  <a:srgbClr val="268BD2"/>
                </a:solidFill>
                <a:latin typeface="Consolas" panose="020B0609020204030204" pitchFamily="49" charset="0"/>
              </a:rPr>
              <a:t>input_rois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 err="1">
                <a:solidFill>
                  <a:srgbClr val="CB4B16"/>
                </a:solidFill>
                <a:latin typeface="Consolas" panose="020B0609020204030204" pitchFamily="49" charset="0"/>
              </a:rPr>
              <a:t>KL</a:t>
            </a:r>
            <a:r>
              <a:rPr lang="en-US" altLang="ko-KR" sz="1100" dirty="0" err="1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 dirty="0" err="1">
                <a:solidFill>
                  <a:srgbClr val="268BD2"/>
                </a:solidFill>
                <a:latin typeface="Consolas" panose="020B0609020204030204" pitchFamily="49" charset="0"/>
              </a:rPr>
              <a:t>Input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(shape</a:t>
            </a:r>
            <a:r>
              <a:rPr lang="en-US" altLang="ko-KR" sz="1100" dirty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100" dirty="0" err="1">
                <a:solidFill>
                  <a:srgbClr val="BBBBBB"/>
                </a:solidFill>
                <a:latin typeface="Consolas" panose="020B0609020204030204" pitchFamily="49" charset="0"/>
              </a:rPr>
              <a:t>config.</a:t>
            </a:r>
            <a:r>
              <a:rPr lang="en-US" altLang="ko-KR" sz="1100" dirty="0" err="1">
                <a:solidFill>
                  <a:srgbClr val="CB4B16"/>
                </a:solidFill>
                <a:latin typeface="Consolas" panose="020B0609020204030204" pitchFamily="49" charset="0"/>
              </a:rPr>
              <a:t>POST_NMS_ROIS_TRAINING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100" dirty="0">
                <a:solidFill>
                  <a:srgbClr val="D33682"/>
                </a:solidFill>
                <a:latin typeface="Consolas" panose="020B0609020204030204" pitchFamily="49" charset="0"/>
              </a:rPr>
              <a:t>4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],</a:t>
            </a:r>
          </a:p>
          <a:p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                        name</a:t>
            </a:r>
            <a:r>
              <a:rPr lang="en-US" altLang="ko-KR" sz="1100" dirty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dirty="0">
                <a:solidFill>
                  <a:srgbClr val="2AA198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100" dirty="0" err="1">
                <a:solidFill>
                  <a:srgbClr val="2AA198"/>
                </a:solidFill>
                <a:latin typeface="Consolas" panose="020B0609020204030204" pitchFamily="49" charset="0"/>
              </a:rPr>
              <a:t>input_roi</a:t>
            </a:r>
            <a:r>
              <a:rPr lang="en-US" altLang="ko-KR" sz="1100" dirty="0">
                <a:solidFill>
                  <a:srgbClr val="2AA198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100" dirty="0" err="1">
                <a:solidFill>
                  <a:srgbClr val="BBBBBB"/>
                </a:solidFill>
                <a:latin typeface="Consolas" panose="020B0609020204030204" pitchFamily="49" charset="0"/>
              </a:rPr>
              <a:t>dtype</a:t>
            </a:r>
            <a:r>
              <a:rPr lang="en-US" altLang="ko-KR" sz="1100" dirty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dirty="0">
                <a:solidFill>
                  <a:srgbClr val="CB4B16"/>
                </a:solidFill>
                <a:latin typeface="Consolas" panose="020B0609020204030204" pitchFamily="49" charset="0"/>
              </a:rPr>
              <a:t>np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 dirty="0">
                <a:solidFill>
                  <a:srgbClr val="268BD2"/>
                </a:solidFill>
                <a:latin typeface="Consolas" panose="020B0609020204030204" pitchFamily="49" charset="0"/>
              </a:rPr>
              <a:t>int32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  </a:t>
            </a:r>
            <a:r>
              <a:rPr lang="en-US" altLang="ko-KR" sz="1100" i="1" dirty="0">
                <a:solidFill>
                  <a:srgbClr val="657B83"/>
                </a:solidFill>
                <a:latin typeface="Consolas" panose="020B0609020204030204" pitchFamily="49" charset="0"/>
              </a:rPr>
              <a:t># Normalize coordinates</a:t>
            </a:r>
            <a:endParaRPr lang="en-US" altLang="ko-KR" sz="1100" dirty="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  </a:t>
            </a:r>
            <a:r>
              <a:rPr lang="en-US" altLang="ko-KR" sz="1100" dirty="0" err="1">
                <a:solidFill>
                  <a:srgbClr val="268BD2"/>
                </a:solidFill>
                <a:latin typeface="Consolas" panose="020B0609020204030204" pitchFamily="49" charset="0"/>
              </a:rPr>
              <a:t>target_rois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 err="1">
                <a:solidFill>
                  <a:srgbClr val="CB4B16"/>
                </a:solidFill>
                <a:latin typeface="Consolas" panose="020B0609020204030204" pitchFamily="49" charset="0"/>
              </a:rPr>
              <a:t>KL</a:t>
            </a:r>
            <a:r>
              <a:rPr lang="en-US" altLang="ko-KR" sz="1100" dirty="0" err="1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 dirty="0" err="1">
                <a:solidFill>
                  <a:srgbClr val="CB4B16"/>
                </a:solidFill>
                <a:latin typeface="Consolas" panose="020B0609020204030204" pitchFamily="49" charset="0"/>
              </a:rPr>
              <a:t>Lambda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b="1" dirty="0">
                <a:solidFill>
                  <a:srgbClr val="93A1A1"/>
                </a:solidFill>
                <a:latin typeface="Consolas" panose="020B0609020204030204" pitchFamily="49" charset="0"/>
              </a:rPr>
              <a:t>lambda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x: </a:t>
            </a:r>
            <a:r>
              <a:rPr lang="en-US" altLang="ko-KR" sz="1100" dirty="0" err="1">
                <a:solidFill>
                  <a:srgbClr val="268BD2"/>
                </a:solidFill>
                <a:latin typeface="Consolas" panose="020B0609020204030204" pitchFamily="49" charset="0"/>
              </a:rPr>
              <a:t>norm_boxes_graph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      x, </a:t>
            </a:r>
            <a:r>
              <a:rPr lang="en-US" altLang="ko-KR" sz="1100" dirty="0" err="1">
                <a:solidFill>
                  <a:srgbClr val="CB4B16"/>
                </a:solidFill>
                <a:latin typeface="Consolas" panose="020B0609020204030204" pitchFamily="49" charset="0"/>
              </a:rPr>
              <a:t>K</a:t>
            </a:r>
            <a:r>
              <a:rPr lang="en-US" altLang="ko-KR" sz="1100" dirty="0" err="1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 dirty="0" err="1">
                <a:solidFill>
                  <a:srgbClr val="268BD2"/>
                </a:solidFill>
                <a:latin typeface="Consolas" panose="020B0609020204030204" pitchFamily="49" charset="0"/>
              </a:rPr>
              <a:t>shape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dirty="0" err="1">
                <a:solidFill>
                  <a:srgbClr val="268BD2"/>
                </a:solidFill>
                <a:latin typeface="Consolas" panose="020B0609020204030204" pitchFamily="49" charset="0"/>
              </a:rPr>
              <a:t>input_image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)[</a:t>
            </a:r>
            <a:r>
              <a:rPr lang="en-US" altLang="ko-KR" sz="1100" dirty="0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:</a:t>
            </a:r>
            <a:r>
              <a:rPr lang="en-US" altLang="ko-KR" sz="1100" dirty="0">
                <a:solidFill>
                  <a:srgbClr val="D33682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]))(</a:t>
            </a:r>
            <a:r>
              <a:rPr lang="en-US" altLang="ko-KR" sz="1100" dirty="0" err="1">
                <a:solidFill>
                  <a:srgbClr val="268BD2"/>
                </a:solidFill>
                <a:latin typeface="Consolas" panose="020B0609020204030204" pitchFamily="49" charset="0"/>
              </a:rPr>
              <a:t>input_rois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</a:t>
            </a:r>
            <a:r>
              <a:rPr lang="en-US" altLang="ko-KR" sz="1100" dirty="0">
                <a:solidFill>
                  <a:srgbClr val="859900"/>
                </a:solidFill>
                <a:latin typeface="Consolas" panose="020B0609020204030204" pitchFamily="49" charset="0"/>
              </a:rPr>
              <a:t>else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  </a:t>
            </a:r>
            <a:r>
              <a:rPr lang="en-US" altLang="ko-KR" sz="1100" dirty="0" err="1">
                <a:solidFill>
                  <a:srgbClr val="268BD2"/>
                </a:solidFill>
                <a:latin typeface="Consolas" panose="020B0609020204030204" pitchFamily="49" charset="0"/>
              </a:rPr>
              <a:t>target_rois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 err="1">
                <a:solidFill>
                  <a:srgbClr val="268BD2"/>
                </a:solidFill>
                <a:latin typeface="Consolas" panose="020B0609020204030204" pitchFamily="49" charset="0"/>
              </a:rPr>
              <a:t>rpn_rois</a:t>
            </a:r>
            <a:endParaRPr lang="en-US" altLang="ko-KR" sz="1100" b="0" dirty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5754480" y="1629318"/>
            <a:ext cx="5343525" cy="43088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input_image_meta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KL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Input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(shape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[config.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IMAGE_META_SIZE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],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                      name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2AA198"/>
                </a:solidFill>
                <a:latin typeface="Consolas" panose="020B0609020204030204" pitchFamily="49" charset="0"/>
              </a:rPr>
              <a:t>"input_image_meta"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  <a:endParaRPr lang="en-US" altLang="ko-KR" sz="1100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cxnSp>
        <p:nvCxnSpPr>
          <p:cNvPr id="6" name="구부러진 연결선 5"/>
          <p:cNvCxnSpPr/>
          <p:nvPr/>
        </p:nvCxnSpPr>
        <p:spPr>
          <a:xfrm rot="10800000" flipV="1">
            <a:off x="2769704" y="1895064"/>
            <a:ext cx="4002156" cy="1457736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5754480" y="1394809"/>
            <a:ext cx="5343525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IMAGE_META_SIZE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+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+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+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4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+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+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NUM_CLASSES</a:t>
            </a:r>
            <a:endParaRPr lang="en-US" altLang="ko-KR" sz="1100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cxnSp>
        <p:nvCxnSpPr>
          <p:cNvPr id="10" name="구부러진 연결선 9"/>
          <p:cNvCxnSpPr/>
          <p:nvPr/>
        </p:nvCxnSpPr>
        <p:spPr>
          <a:xfrm rot="10800000">
            <a:off x="2613993" y="3051312"/>
            <a:ext cx="4691268" cy="884584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7434751" y="3805092"/>
            <a:ext cx="2295658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10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batch </a:t>
            </a:r>
            <a:r>
              <a:rPr kumimoji="0" lang="ko-KR" altLang="en-US" sz="110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형태의 </a:t>
            </a:r>
            <a:r>
              <a:rPr lang="ko-KR" altLang="en-US" sz="110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결과 </a:t>
            </a:r>
            <a:r>
              <a:rPr kumimoji="0" lang="en-US" altLang="ko-KR" sz="110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class dictionary</a:t>
            </a:r>
            <a:endParaRPr kumimoji="0" lang="ko-KR" altLang="ko-KR" sz="110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4" name="Rectangle 1"/>
          <p:cNvSpPr>
            <a:spLocks noChangeArrowheads="1"/>
          </p:cNvSpPr>
          <p:nvPr/>
        </p:nvSpPr>
        <p:spPr bwMode="auto">
          <a:xfrm>
            <a:off x="3508517" y="3554427"/>
            <a:ext cx="844821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10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true</a:t>
            </a:r>
            <a:endParaRPr kumimoji="0" lang="ko-KR" altLang="ko-KR" sz="110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cxnSp>
        <p:nvCxnSpPr>
          <p:cNvPr id="15" name="구부러진 연결선 14"/>
          <p:cNvCxnSpPr/>
          <p:nvPr/>
        </p:nvCxnSpPr>
        <p:spPr>
          <a:xfrm rot="16200000" flipH="1">
            <a:off x="123890" y="2340315"/>
            <a:ext cx="3429699" cy="2007704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6463646" y="5990008"/>
            <a:ext cx="373739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900"/>
              <a:t> </a:t>
            </a:r>
            <a:r>
              <a:rPr lang="en-US" altLang="ko-KR" sz="900" i="1"/>
              <a:t># Size of the fully-connected layers in the classification graph</a:t>
            </a:r>
            <a:endParaRPr lang="en-US" altLang="ko-KR" sz="900"/>
          </a:p>
          <a:p>
            <a:r>
              <a:rPr lang="en-US" altLang="ko-KR" sz="900"/>
              <a:t>    FPN_CLASSIF_FC_LAYERS_SIZE = 1024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285060" y="6308234"/>
            <a:ext cx="5141705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 i="1" dirty="0">
                <a:solidFill>
                  <a:srgbClr val="657B83"/>
                </a:solidFill>
                <a:latin typeface="Consolas" panose="020B0609020204030204" pitchFamily="49" charset="0"/>
              </a:rPr>
              <a:t># Network Heads</a:t>
            </a:r>
            <a:endParaRPr lang="en-US" altLang="ko-KR" sz="1000" dirty="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0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 i="1" dirty="0">
                <a:solidFill>
                  <a:srgbClr val="657B83"/>
                </a:solidFill>
                <a:latin typeface="Consolas" panose="020B0609020204030204" pitchFamily="49" charset="0"/>
              </a:rPr>
              <a:t># </a:t>
            </a:r>
            <a:r>
              <a:rPr lang="en-US" altLang="ko-KR" sz="1000" i="1" dirty="0">
                <a:solidFill>
                  <a:srgbClr val="859900"/>
                </a:solidFill>
                <a:latin typeface="Consolas" panose="020B0609020204030204" pitchFamily="49" charset="0"/>
              </a:rPr>
              <a:t>TODO</a:t>
            </a:r>
            <a:r>
              <a:rPr lang="en-US" altLang="ko-KR" sz="1000" i="1" dirty="0">
                <a:solidFill>
                  <a:srgbClr val="657B83"/>
                </a:solidFill>
                <a:latin typeface="Consolas" panose="020B0609020204030204" pitchFamily="49" charset="0"/>
              </a:rPr>
              <a:t>: verify that this handles zero padded ROIs</a:t>
            </a:r>
            <a:endParaRPr lang="en-US" altLang="ko-KR" sz="1000" dirty="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ko-KR" altLang="en-US" sz="1000" dirty="0">
                <a:solidFill>
                  <a:srgbClr val="BBBBBB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 err="1">
                <a:solidFill>
                  <a:srgbClr val="268BD2"/>
                </a:solidFill>
                <a:latin typeface="Consolas" panose="020B0609020204030204" pitchFamily="49" charset="0"/>
              </a:rPr>
              <a:t>mrcnn_class_logits</a:t>
            </a:r>
            <a:r>
              <a:rPr lang="en-US" altLang="ko-KR" sz="10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000" dirty="0" err="1">
                <a:solidFill>
                  <a:srgbClr val="268BD2"/>
                </a:solidFill>
                <a:latin typeface="Consolas" panose="020B0609020204030204" pitchFamily="49" charset="0"/>
              </a:rPr>
              <a:t>mrcnn_class</a:t>
            </a:r>
            <a:r>
              <a:rPr lang="en-US" altLang="ko-KR" sz="10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000" dirty="0" err="1">
                <a:solidFill>
                  <a:srgbClr val="268BD2"/>
                </a:solidFill>
                <a:latin typeface="Consolas" panose="020B0609020204030204" pitchFamily="49" charset="0"/>
              </a:rPr>
              <a:t>mrcnn_bbox</a:t>
            </a:r>
            <a:r>
              <a:rPr lang="en-US" altLang="ko-KR" sz="10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 dirty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D30102"/>
                </a:solidFill>
                <a:latin typeface="Consolas" panose="020B0609020204030204" pitchFamily="49" charset="0"/>
              </a:rPr>
              <a:t>\</a:t>
            </a:r>
            <a:endParaRPr lang="en-US" altLang="ko-KR" sz="1000" dirty="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000" dirty="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000" dirty="0" err="1">
                <a:solidFill>
                  <a:srgbClr val="268BD2"/>
                </a:solidFill>
                <a:latin typeface="Consolas" panose="020B0609020204030204" pitchFamily="49" charset="0"/>
              </a:rPr>
              <a:t>fpn_classifier_graph</a:t>
            </a:r>
            <a:r>
              <a:rPr lang="en-US" altLang="ko-KR" sz="1000" dirty="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 dirty="0" err="1">
                <a:solidFill>
                  <a:srgbClr val="268BD2"/>
                </a:solidFill>
                <a:latin typeface="Consolas" panose="020B0609020204030204" pitchFamily="49" charset="0"/>
              </a:rPr>
              <a:t>rois</a:t>
            </a:r>
            <a:r>
              <a:rPr lang="en-US" altLang="ko-KR" sz="10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000" dirty="0" err="1">
                <a:solidFill>
                  <a:srgbClr val="268BD2"/>
                </a:solidFill>
                <a:latin typeface="Consolas" panose="020B0609020204030204" pitchFamily="49" charset="0"/>
              </a:rPr>
              <a:t>mrcnn_feature_maps</a:t>
            </a:r>
            <a:r>
              <a:rPr lang="en-US" altLang="ko-KR" sz="10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000" dirty="0" err="1">
                <a:solidFill>
                  <a:srgbClr val="268BD2"/>
                </a:solidFill>
                <a:latin typeface="Consolas" panose="020B0609020204030204" pitchFamily="49" charset="0"/>
              </a:rPr>
              <a:t>input_image_meta</a:t>
            </a:r>
            <a:r>
              <a:rPr lang="en-US" altLang="ko-KR" sz="1000" dirty="0">
                <a:solidFill>
                  <a:srgbClr val="BBBBBB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000" dirty="0">
                <a:solidFill>
                  <a:srgbClr val="BBBBBB"/>
                </a:solidFill>
                <a:latin typeface="Consolas" panose="020B0609020204030204" pitchFamily="49" charset="0"/>
              </a:rPr>
              <a:t>           </a:t>
            </a:r>
            <a:r>
              <a:rPr lang="en-US" altLang="ko-KR" sz="1000" dirty="0" err="1">
                <a:solidFill>
                  <a:srgbClr val="BBBBBB"/>
                </a:solidFill>
                <a:latin typeface="Consolas" panose="020B0609020204030204" pitchFamily="49" charset="0"/>
              </a:rPr>
              <a:t>config.</a:t>
            </a:r>
            <a:r>
              <a:rPr lang="en-US" altLang="ko-KR" sz="1000" dirty="0" err="1">
                <a:solidFill>
                  <a:srgbClr val="CB4B16"/>
                </a:solidFill>
                <a:latin typeface="Consolas" panose="020B0609020204030204" pitchFamily="49" charset="0"/>
              </a:rPr>
              <a:t>POOL_SIZE</a:t>
            </a:r>
            <a:r>
              <a:rPr lang="en-US" altLang="ko-KR" sz="10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000" dirty="0" err="1">
                <a:solidFill>
                  <a:srgbClr val="BBBBBB"/>
                </a:solidFill>
                <a:latin typeface="Consolas" panose="020B0609020204030204" pitchFamily="49" charset="0"/>
              </a:rPr>
              <a:t>config.</a:t>
            </a:r>
            <a:r>
              <a:rPr lang="en-US" altLang="ko-KR" sz="1000" dirty="0" err="1">
                <a:solidFill>
                  <a:srgbClr val="CB4B16"/>
                </a:solidFill>
                <a:latin typeface="Consolas" panose="020B0609020204030204" pitchFamily="49" charset="0"/>
              </a:rPr>
              <a:t>NUM_CLASSES</a:t>
            </a:r>
            <a:r>
              <a:rPr lang="en-US" altLang="ko-KR" sz="1000" dirty="0">
                <a:solidFill>
                  <a:srgbClr val="BBBBBB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000" dirty="0">
                <a:solidFill>
                  <a:srgbClr val="BBBBBB"/>
                </a:solidFill>
                <a:latin typeface="Consolas" panose="020B0609020204030204" pitchFamily="49" charset="0"/>
              </a:rPr>
              <a:t>           </a:t>
            </a:r>
            <a:r>
              <a:rPr lang="en-US" altLang="ko-KR" sz="1000" dirty="0" err="1">
                <a:solidFill>
                  <a:srgbClr val="BBBBBB"/>
                </a:solidFill>
                <a:latin typeface="Consolas" panose="020B0609020204030204" pitchFamily="49" charset="0"/>
              </a:rPr>
              <a:t>train_bn</a:t>
            </a:r>
            <a:r>
              <a:rPr lang="en-US" altLang="ko-KR" sz="1000" dirty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 err="1">
                <a:solidFill>
                  <a:srgbClr val="BBBBBB"/>
                </a:solidFill>
                <a:latin typeface="Consolas" panose="020B0609020204030204" pitchFamily="49" charset="0"/>
              </a:rPr>
              <a:t>config.</a:t>
            </a:r>
            <a:r>
              <a:rPr lang="en-US" altLang="ko-KR" sz="1000" dirty="0" err="1">
                <a:solidFill>
                  <a:srgbClr val="CB4B16"/>
                </a:solidFill>
                <a:latin typeface="Consolas" panose="020B0609020204030204" pitchFamily="49" charset="0"/>
              </a:rPr>
              <a:t>TRAIN_BN</a:t>
            </a:r>
            <a:r>
              <a:rPr lang="en-US" altLang="ko-KR" sz="1000" dirty="0">
                <a:solidFill>
                  <a:srgbClr val="BBBBBB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000" dirty="0">
                <a:solidFill>
                  <a:srgbClr val="BBBBBB"/>
                </a:solidFill>
                <a:latin typeface="Consolas" panose="020B0609020204030204" pitchFamily="49" charset="0"/>
              </a:rPr>
              <a:t>           </a:t>
            </a:r>
            <a:r>
              <a:rPr lang="en-US" altLang="ko-KR" sz="1000" dirty="0" err="1">
                <a:solidFill>
                  <a:srgbClr val="BBBBBB"/>
                </a:solidFill>
                <a:latin typeface="Consolas" panose="020B0609020204030204" pitchFamily="49" charset="0"/>
              </a:rPr>
              <a:t>fc_layers_size</a:t>
            </a:r>
            <a:r>
              <a:rPr lang="en-US" altLang="ko-KR" sz="1000" dirty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 err="1">
                <a:solidFill>
                  <a:srgbClr val="BBBBBB"/>
                </a:solidFill>
                <a:latin typeface="Consolas" panose="020B0609020204030204" pitchFamily="49" charset="0"/>
              </a:rPr>
              <a:t>config.</a:t>
            </a:r>
            <a:r>
              <a:rPr lang="en-US" altLang="ko-KR" sz="1000" dirty="0" err="1">
                <a:solidFill>
                  <a:srgbClr val="CB4B16"/>
                </a:solidFill>
                <a:latin typeface="Consolas" panose="020B0609020204030204" pitchFamily="49" charset="0"/>
              </a:rPr>
              <a:t>FPN_CLASSIF_FC_LAYERS_SIZE</a:t>
            </a:r>
            <a:r>
              <a:rPr lang="en-US" altLang="ko-KR" sz="1000" dirty="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  <a:endParaRPr lang="en-US" altLang="ko-KR" sz="1000" b="0" dirty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cxnSp>
        <p:nvCxnSpPr>
          <p:cNvPr id="16" name="구부러진 연결선 15"/>
          <p:cNvCxnSpPr/>
          <p:nvPr/>
        </p:nvCxnSpPr>
        <p:spPr>
          <a:xfrm>
            <a:off x="705397" y="5804456"/>
            <a:ext cx="1534220" cy="1086674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6523559" y="6462452"/>
            <a:ext cx="303159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mrcnn_feature_maps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[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P2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P3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P4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P5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]</a:t>
            </a:r>
            <a:endParaRPr lang="en-US" altLang="ko-KR" sz="1100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cxnSp>
        <p:nvCxnSpPr>
          <p:cNvPr id="19" name="구부러진 연결선 18"/>
          <p:cNvCxnSpPr>
            <a:stCxn id="24" idx="1"/>
          </p:cNvCxnSpPr>
          <p:nvPr/>
        </p:nvCxnSpPr>
        <p:spPr>
          <a:xfrm rot="10800000" flipV="1">
            <a:off x="3120888" y="6732101"/>
            <a:ext cx="2375243" cy="159028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6454194" y="6704459"/>
            <a:ext cx="126188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POOL_SIZE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7</a:t>
            </a:r>
            <a:endParaRPr lang="en-US" altLang="ko-KR" sz="1100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5648530" y="5619192"/>
            <a:ext cx="5343525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TRAIN_BN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B58900"/>
                </a:solidFill>
                <a:latin typeface="Consolas" panose="020B0609020204030204" pitchFamily="49" charset="0"/>
              </a:rPr>
              <a:t>False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</a:t>
            </a:r>
            <a:r>
              <a:rPr lang="en-US" altLang="ko-KR" sz="1000" i="1">
                <a:solidFill>
                  <a:srgbClr val="657B83"/>
                </a:solidFill>
                <a:latin typeface="Consolas" panose="020B0609020204030204" pitchFamily="49" charset="0"/>
              </a:rPr>
              <a:t># Defaulting to False since batch size is often small</a:t>
            </a:r>
            <a:endParaRPr lang="en-US" altLang="ko-KR" sz="1000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4" name="왼쪽 중괄호 23"/>
          <p:cNvSpPr/>
          <p:nvPr/>
        </p:nvSpPr>
        <p:spPr>
          <a:xfrm>
            <a:off x="5496130" y="5986417"/>
            <a:ext cx="304801" cy="149136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갈매기형 수장 7"/>
          <p:cNvSpPr/>
          <p:nvPr/>
        </p:nvSpPr>
        <p:spPr>
          <a:xfrm>
            <a:off x="-735355" y="1629317"/>
            <a:ext cx="1470710" cy="587109"/>
          </a:xfrm>
          <a:prstGeom prst="chevron">
            <a:avLst/>
          </a:prstGeom>
          <a:solidFill>
            <a:srgbClr val="FF0000"/>
          </a:solidFill>
          <a:ln>
            <a:solidFill>
              <a:srgbClr val="9204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solidFill>
                <a:schemeClr val="bg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728582" y="2032367"/>
            <a:ext cx="5343525" cy="169277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/>
            </a:r>
            <a:b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</a:br>
            <a:r>
              <a:rPr lang="en-US" altLang="ko-KR" sz="800" dirty="0">
                <a:solidFill>
                  <a:srgbClr val="268BD2"/>
                </a:solidFill>
                <a:latin typeface="Consolas" panose="020B0609020204030204" pitchFamily="49" charset="0"/>
              </a:rPr>
              <a:t>CLASS_NAMES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800" dirty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 [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'BG'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'person'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'bicycle'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'car'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'motorcycle'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'airplane'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'bus'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'train'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'truck'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'boat'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'traffic light'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'fire hydrant'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'stop sign'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'parking meter'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'bench'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'bird'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'cat'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'dog'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'horse'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'sheep'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'cow'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'elephant'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'bear'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'zebra'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'giraffe'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'backpack'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'umbrella'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'handbag'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'tie'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'suitcase'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'frisbee'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'skis'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'snowboard'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'sports ball'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'kite'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'baseball bat'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'baseball glove'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'skateboard'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'surfboard'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'tennis racket'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'bottle'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'wine glass'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'cup'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'fork'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'knife'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'spoon'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'bowl'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'banana'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'apple'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'sandwich'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'orange'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'broccoli'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'carrot'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'hot dog'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'pizza'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'donut'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'cake'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'chair'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'couch'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'potted plant'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'bed'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'dining table'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'toilet'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'tv'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'laptop'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'mouse'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'remote'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'keyboard'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'cell phone'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'microwave'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'oven'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'toaster'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'sink'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'refrigerator'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'book'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'clock'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'vase'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'scissors'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'teddy bear'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'hair drier'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2AA198"/>
                </a:solidFill>
                <a:latin typeface="Consolas" panose="020B0609020204030204" pitchFamily="49" charset="0"/>
              </a:rPr>
              <a:t>'toothbrush'</a:t>
            </a:r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  <a:t/>
            </a:r>
            <a:br>
              <a:rPr lang="en-US" altLang="ko-KR" sz="800" dirty="0">
                <a:solidFill>
                  <a:srgbClr val="BBBBBB"/>
                </a:solidFill>
                <a:latin typeface="Consolas" panose="020B0609020204030204" pitchFamily="49" charset="0"/>
              </a:rPr>
            </a:br>
            <a:endParaRPr lang="en-US" altLang="ko-KR" sz="800" b="0" dirty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cxnSp>
        <p:nvCxnSpPr>
          <p:cNvPr id="23" name="구부러진 연결선 22"/>
          <p:cNvCxnSpPr>
            <a:stCxn id="11" idx="1"/>
          </p:cNvCxnSpPr>
          <p:nvPr/>
        </p:nvCxnSpPr>
        <p:spPr>
          <a:xfrm rot="10800000" flipV="1">
            <a:off x="3313044" y="2878753"/>
            <a:ext cx="3415539" cy="4087316"/>
          </a:xfrm>
          <a:prstGeom prst="curvedConnector2">
            <a:avLst/>
          </a:prstGeom>
          <a:ln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1"/>
          <p:cNvSpPr>
            <a:spLocks noChangeArrowheads="1"/>
          </p:cNvSpPr>
          <p:nvPr/>
        </p:nvSpPr>
        <p:spPr bwMode="auto">
          <a:xfrm>
            <a:off x="3811797" y="5240449"/>
            <a:ext cx="2295658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10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class</a:t>
            </a:r>
            <a:r>
              <a:rPr lang="ko-KR" altLang="en-US" sz="110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의 갯수</a:t>
            </a:r>
            <a:endParaRPr kumimoji="0" lang="ko-KR" altLang="ko-KR" sz="110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530834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1586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err="1"/>
              <a:t>model.py</a:t>
            </a:r>
            <a:endParaRPr lang="ko-KR" altLang="en-US" sz="2800" b="1" dirty="0"/>
          </a:p>
        </p:txBody>
      </p:sp>
      <p:sp>
        <p:nvSpPr>
          <p:cNvPr id="6" name="직사각형 5"/>
          <p:cNvSpPr/>
          <p:nvPr/>
        </p:nvSpPr>
        <p:spPr>
          <a:xfrm>
            <a:off x="4919281" y="1181627"/>
            <a:ext cx="776089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anchors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get_anchors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(config.</a:t>
            </a:r>
            <a:r>
              <a:rPr lang="en-US" altLang="ko-KR" sz="1600">
                <a:solidFill>
                  <a:srgbClr val="CB4B16"/>
                </a:solidFill>
                <a:latin typeface="Consolas" panose="020B0609020204030204" pitchFamily="49" charset="0"/>
              </a:rPr>
              <a:t>IMAGE_SHAPE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  <a:endParaRPr lang="en-US" altLang="ko-KR" sz="1600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218074" y="1127908"/>
            <a:ext cx="4581939" cy="44599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/>
              <a:t>def</a:t>
            </a:r>
            <a:r>
              <a:rPr lang="en-US" altLang="ko-KR"/>
              <a:t> get_anchors(self, image_shape):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367472" y="1772593"/>
            <a:ext cx="9919529" cy="408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rgbClr val="268BD2"/>
                </a:solidFill>
                <a:latin typeface="Consolas" panose="020B0609020204030204" pitchFamily="49" charset="0"/>
              </a:rPr>
              <a:t>backbone_shapes</a:t>
            </a:r>
            <a:r>
              <a:rPr lang="en-US" altLang="ko-KR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>
                <a:solidFill>
                  <a:srgbClr val="268BD2"/>
                </a:solidFill>
                <a:latin typeface="Consolas" panose="020B0609020204030204" pitchFamily="49" charset="0"/>
              </a:rPr>
              <a:t>compute_backbone_shapes</a:t>
            </a:r>
            <a:r>
              <a:rPr lang="en-US" altLang="ko-KR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268BD2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>
                <a:solidFill>
                  <a:srgbClr val="268BD2"/>
                </a:solidFill>
                <a:latin typeface="Consolas" panose="020B0609020204030204" pitchFamily="49" charset="0"/>
              </a:rPr>
              <a:t>config</a:t>
            </a:r>
            <a:r>
              <a:rPr lang="en-US" altLang="ko-KR">
                <a:solidFill>
                  <a:srgbClr val="BBBBBB"/>
                </a:solidFill>
                <a:latin typeface="Consolas" panose="020B0609020204030204" pitchFamily="49" charset="0"/>
              </a:rPr>
              <a:t>, image_shape)</a:t>
            </a:r>
            <a:endParaRPr lang="en-US" altLang="ko-KR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67472" y="2180846"/>
            <a:ext cx="866719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>
                <a:latin typeface="+mn-ea"/>
              </a:rPr>
              <a:t>backbone_shape = array([[256, 256], [128, 128], [ 64, 64], [ 32, 32], [ 16, 16]])</a:t>
            </a:r>
            <a:endParaRPr lang="en-US" altLang="ko-KR" sz="1600" b="0" i="0">
              <a:effectLst/>
              <a:latin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EF0E2F-A866-8841-BE7C-6B233F1755AA}"/>
              </a:ext>
            </a:extLst>
          </p:cNvPr>
          <p:cNvSpPr txBox="1"/>
          <p:nvPr/>
        </p:nvSpPr>
        <p:spPr>
          <a:xfrm>
            <a:off x="1805047" y="2519400"/>
            <a:ext cx="5782797" cy="16927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>
            <a:defPPr>
              <a:defRPr lang="ko-KR"/>
            </a:defPPr>
            <a:lvl1pPr>
              <a:defRPr kumimoji="1" sz="1200" ker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  <a:cs typeface="Times New Roman" pitchFamily="18" charset="0"/>
              </a:defRPr>
            </a:lvl1pPr>
          </a:lstStyle>
          <a:p>
            <a:pPr algn="ctr" defTabSz="1042988" latinLnBrk="0"/>
            <a:r>
              <a:rPr lang="ko-KR" altLang="en-US" sz="1100" kern="1200" spc="-20">
                <a:ln>
                  <a:solidFill>
                    <a:srgbClr val="3F4057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2" charset="-127"/>
                <a:ea typeface="KoPub돋움체 Bold" pitchFamily="2" charset="-127"/>
                <a:cs typeface="+mn-cs"/>
              </a:rPr>
              <a:t>영상의 크기의 가로 세로의 크기를 각각 </a:t>
            </a:r>
            <a:r>
              <a:rPr lang="en-US" altLang="ko-KR" sz="1100" kern="1200" spc="-20">
                <a:ln>
                  <a:solidFill>
                    <a:srgbClr val="3F4057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2" charset="-127"/>
                <a:ea typeface="KoPub돋움체 Bold" pitchFamily="2" charset="-127"/>
                <a:cs typeface="+mn-cs"/>
              </a:rPr>
              <a:t>4,8,16,32,64</a:t>
            </a:r>
            <a:r>
              <a:rPr lang="ko-KR" altLang="en-US" sz="1100" kern="1200" spc="-20">
                <a:ln>
                  <a:solidFill>
                    <a:srgbClr val="3F4057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2" charset="-127"/>
                <a:ea typeface="KoPub돋움체 Bold" pitchFamily="2" charset="-127"/>
                <a:cs typeface="+mn-cs"/>
              </a:rPr>
              <a:t> 로 나누어진 것의 어레이를 만든다</a:t>
            </a:r>
            <a:r>
              <a:rPr lang="en-US" altLang="ko-KR" sz="1100" kern="1200" spc="-20">
                <a:ln>
                  <a:solidFill>
                    <a:srgbClr val="3F4057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2" charset="-127"/>
                <a:ea typeface="KoPub돋움체 Bold" pitchFamily="2" charset="-127"/>
                <a:cs typeface="+mn-cs"/>
              </a:rPr>
              <a:t>.</a:t>
            </a:r>
            <a:endParaRPr lang="ko-KR" altLang="en-US" sz="1100" kern="1200" spc="-20" dirty="0">
              <a:ln>
                <a:solidFill>
                  <a:srgbClr val="3F4057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Bold" pitchFamily="2" charset="-127"/>
              <a:ea typeface="KoPub돋움체 Bold" pitchFamily="2" charset="-127"/>
              <a:cs typeface="+mn-cs"/>
            </a:endParaRPr>
          </a:p>
        </p:txBody>
      </p:sp>
      <p:sp>
        <p:nvSpPr>
          <p:cNvPr id="9" name="Rectangle 1"/>
          <p:cNvSpPr>
            <a:spLocks noChangeArrowheads="1"/>
          </p:cNvSpPr>
          <p:nvPr/>
        </p:nvSpPr>
        <p:spPr bwMode="auto">
          <a:xfrm>
            <a:off x="6808585" y="3027231"/>
            <a:ext cx="3339267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# cls에 b라는 멤버가 있는지 확인</a:t>
            </a:r>
            <a:endParaRPr kumimoji="0" lang="en-US" altLang="ko-KR" sz="110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&gt;&gt;&gt; hasattr(cls, 'b') 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556315" y="2733945"/>
            <a:ext cx="5953816" cy="7241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/>
              <a:t>if not hasattr(self, "_anchor_cache"):</a:t>
            </a:r>
          </a:p>
          <a:p>
            <a:r>
              <a:rPr lang="en-US" altLang="ko-KR"/>
              <a:t>            self._anchor_cache = {}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556315" y="3892171"/>
            <a:ext cx="8958401" cy="19878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rgbClr val="268BD2"/>
                </a:solidFill>
                <a:latin typeface="Consolas" panose="020B0609020204030204" pitchFamily="49" charset="0"/>
              </a:rPr>
              <a:t>a</a:t>
            </a:r>
            <a:r>
              <a:rPr lang="en-US" altLang="ko-KR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>
                <a:solidFill>
                  <a:srgbClr val="CB4B16"/>
                </a:solidFill>
                <a:latin typeface="Consolas" panose="020B0609020204030204" pitchFamily="49" charset="0"/>
              </a:rPr>
              <a:t>utils</a:t>
            </a:r>
            <a:r>
              <a:rPr lang="en-US" altLang="ko-KR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>
                <a:solidFill>
                  <a:srgbClr val="268BD2"/>
                </a:solidFill>
                <a:latin typeface="Consolas" panose="020B0609020204030204" pitchFamily="49" charset="0"/>
              </a:rPr>
              <a:t>generate_pyramid_anchors</a:t>
            </a:r>
            <a:r>
              <a:rPr lang="en-US" altLang="ko-KR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altLang="ko-KR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  </a:t>
            </a:r>
            <a:r>
              <a:rPr lang="en-US" altLang="ko-KR">
                <a:solidFill>
                  <a:srgbClr val="268BD2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>
                <a:solidFill>
                  <a:srgbClr val="268BD2"/>
                </a:solidFill>
                <a:latin typeface="Consolas" panose="020B0609020204030204" pitchFamily="49" charset="0"/>
              </a:rPr>
              <a:t>config</a:t>
            </a:r>
            <a:r>
              <a:rPr lang="en-US" altLang="ko-KR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>
                <a:solidFill>
                  <a:srgbClr val="CB4B16"/>
                </a:solidFill>
                <a:latin typeface="Consolas" panose="020B0609020204030204" pitchFamily="49" charset="0"/>
              </a:rPr>
              <a:t>RPN_ANCHOR_SCALES</a:t>
            </a:r>
            <a:r>
              <a:rPr lang="en-US" altLang="ko-KR">
                <a:solidFill>
                  <a:srgbClr val="BBBBBB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  </a:t>
            </a:r>
            <a:r>
              <a:rPr lang="en-US" altLang="ko-KR">
                <a:solidFill>
                  <a:srgbClr val="268BD2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>
                <a:solidFill>
                  <a:srgbClr val="268BD2"/>
                </a:solidFill>
                <a:latin typeface="Consolas" panose="020B0609020204030204" pitchFamily="49" charset="0"/>
              </a:rPr>
              <a:t>config</a:t>
            </a:r>
            <a:r>
              <a:rPr lang="en-US" altLang="ko-KR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>
                <a:solidFill>
                  <a:srgbClr val="CB4B16"/>
                </a:solidFill>
                <a:latin typeface="Consolas" panose="020B0609020204030204" pitchFamily="49" charset="0"/>
              </a:rPr>
              <a:t>RPN_ANCHOR_RATIOS</a:t>
            </a:r>
            <a:r>
              <a:rPr lang="en-US" altLang="ko-KR">
                <a:solidFill>
                  <a:srgbClr val="BBBBBB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  </a:t>
            </a:r>
            <a:r>
              <a:rPr lang="en-US" altLang="ko-KR">
                <a:solidFill>
                  <a:srgbClr val="268BD2"/>
                </a:solidFill>
                <a:latin typeface="Consolas" panose="020B0609020204030204" pitchFamily="49" charset="0"/>
              </a:rPr>
              <a:t>backbone_shapes</a:t>
            </a:r>
            <a:r>
              <a:rPr lang="en-US" altLang="ko-KR">
                <a:solidFill>
                  <a:srgbClr val="BBBBBB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  </a:t>
            </a:r>
            <a:r>
              <a:rPr lang="en-US" altLang="ko-KR">
                <a:solidFill>
                  <a:srgbClr val="268BD2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>
                <a:solidFill>
                  <a:srgbClr val="268BD2"/>
                </a:solidFill>
                <a:latin typeface="Consolas" panose="020B0609020204030204" pitchFamily="49" charset="0"/>
              </a:rPr>
              <a:t>config</a:t>
            </a:r>
            <a:r>
              <a:rPr lang="en-US" altLang="ko-KR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>
                <a:solidFill>
                  <a:srgbClr val="CB4B16"/>
                </a:solidFill>
                <a:latin typeface="Consolas" panose="020B0609020204030204" pitchFamily="49" charset="0"/>
              </a:rPr>
              <a:t>BACKBONE_STRIDES</a:t>
            </a:r>
            <a:r>
              <a:rPr lang="en-US" altLang="ko-KR">
                <a:solidFill>
                  <a:srgbClr val="BBBBBB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  </a:t>
            </a:r>
            <a:r>
              <a:rPr lang="en-US" altLang="ko-KR">
                <a:solidFill>
                  <a:srgbClr val="268BD2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>
                <a:solidFill>
                  <a:srgbClr val="268BD2"/>
                </a:solidFill>
                <a:latin typeface="Consolas" panose="020B0609020204030204" pitchFamily="49" charset="0"/>
              </a:rPr>
              <a:t>config</a:t>
            </a:r>
            <a:r>
              <a:rPr lang="en-US" altLang="ko-KR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>
                <a:solidFill>
                  <a:srgbClr val="CB4B16"/>
                </a:solidFill>
                <a:latin typeface="Consolas" panose="020B0609020204030204" pitchFamily="49" charset="0"/>
              </a:rPr>
              <a:t>RPN_ANCHOR_STRIDE</a:t>
            </a:r>
            <a:r>
              <a:rPr lang="en-US" altLang="ko-KR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  <a:endParaRPr lang="en-US" altLang="ko-KR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4" name="Rectangle 1"/>
          <p:cNvSpPr>
            <a:spLocks noChangeArrowheads="1"/>
          </p:cNvSpPr>
          <p:nvPr/>
        </p:nvSpPr>
        <p:spPr bwMode="auto">
          <a:xfrm>
            <a:off x="556315" y="3666511"/>
            <a:ext cx="3339267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10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앵커를 만듬</a:t>
            </a:r>
            <a:r>
              <a:rPr kumimoji="0" lang="en-US" altLang="ko-KR" sz="110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.</a:t>
            </a:r>
            <a:endParaRPr kumimoji="0" lang="ko-KR" altLang="ko-KR" sz="110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6020881" y="3595218"/>
            <a:ext cx="450465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chemeClr val="accent1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self.config.RPN_ANCHOR_SCALES</a:t>
            </a:r>
            <a:r>
              <a:rPr lang="ko-KR" altLang="en-US" sz="1200">
                <a:solidFill>
                  <a:schemeClr val="accent1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sz="1200">
                <a:solidFill>
                  <a:schemeClr val="accent1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=</a:t>
            </a:r>
            <a:r>
              <a:rPr lang="ko-KR" altLang="en-US" sz="1200">
                <a:solidFill>
                  <a:schemeClr val="accent1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sz="1200">
                <a:solidFill>
                  <a:schemeClr val="accent1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(32, 64, 128, 256, 512)</a:t>
            </a:r>
            <a:endParaRPr lang="en-US" altLang="ko-KR" sz="1200" b="0" i="0">
              <a:solidFill>
                <a:schemeClr val="accent1">
                  <a:lumMod val="75000"/>
                </a:schemeClr>
              </a:solidFill>
              <a:effectLst/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cxnSp>
        <p:nvCxnSpPr>
          <p:cNvPr id="16" name="구부러진 연결선 15"/>
          <p:cNvCxnSpPr>
            <a:stCxn id="13" idx="2"/>
          </p:cNvCxnSpPr>
          <p:nvPr/>
        </p:nvCxnSpPr>
        <p:spPr>
          <a:xfrm rot="5400000">
            <a:off x="7384679" y="3534382"/>
            <a:ext cx="550696" cy="1226367"/>
          </a:xfrm>
          <a:prstGeom prst="curvedConnector2">
            <a:avLst/>
          </a:prstGeom>
          <a:ln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구부러진 연결선 18"/>
          <p:cNvCxnSpPr/>
          <p:nvPr/>
        </p:nvCxnSpPr>
        <p:spPr>
          <a:xfrm>
            <a:off x="1371600" y="2519402"/>
            <a:ext cx="2523982" cy="2450163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7587844" y="4255883"/>
            <a:ext cx="335516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>
                <a:solidFill>
                  <a:schemeClr val="accent1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self.config.RPN_ANCHOR_RATIOS</a:t>
            </a:r>
            <a:r>
              <a:rPr lang="ko-KR" altLang="en-US" sz="1100">
                <a:solidFill>
                  <a:schemeClr val="accent1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sz="1100">
                <a:solidFill>
                  <a:schemeClr val="accent1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=[0.5, 1, 2]</a:t>
            </a:r>
            <a:endParaRPr lang="en-US" altLang="ko-KR" sz="1100" b="0" i="0">
              <a:solidFill>
                <a:schemeClr val="accent1">
                  <a:lumMod val="75000"/>
                </a:schemeClr>
              </a:solidFill>
              <a:effectLst/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cxnSp>
        <p:nvCxnSpPr>
          <p:cNvPr id="23" name="구부러진 연결선 22"/>
          <p:cNvCxnSpPr>
            <a:stCxn id="21" idx="2"/>
          </p:cNvCxnSpPr>
          <p:nvPr/>
        </p:nvCxnSpPr>
        <p:spPr>
          <a:xfrm rot="5400000">
            <a:off x="8104682" y="3539169"/>
            <a:ext cx="182420" cy="2139069"/>
          </a:xfrm>
          <a:prstGeom prst="curvedConnector2">
            <a:avLst/>
          </a:prstGeom>
          <a:ln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7232343" y="4932865"/>
            <a:ext cx="358964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chemeClr val="accent1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self.config.BACKBONE_STRIDES</a:t>
            </a:r>
            <a:r>
              <a:rPr lang="ko-KR" altLang="en-US" sz="1000">
                <a:solidFill>
                  <a:schemeClr val="accent1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sz="1000">
                <a:solidFill>
                  <a:schemeClr val="accent1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=</a:t>
            </a:r>
            <a:r>
              <a:rPr lang="ko-KR" altLang="en-US" sz="1000">
                <a:solidFill>
                  <a:schemeClr val="accent1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sz="1000">
                <a:solidFill>
                  <a:schemeClr val="accent1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[4, 8, 16, 32, 64]</a:t>
            </a:r>
            <a:endParaRPr lang="en-US" altLang="ko-KR" sz="1000" b="0" i="0">
              <a:solidFill>
                <a:schemeClr val="accent1">
                  <a:lumMod val="75000"/>
                </a:schemeClr>
              </a:solidFill>
              <a:effectLst/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cxnSp>
        <p:nvCxnSpPr>
          <p:cNvPr id="27" name="구부러진 연결선 26"/>
          <p:cNvCxnSpPr>
            <a:stCxn id="25" idx="2"/>
          </p:cNvCxnSpPr>
          <p:nvPr/>
        </p:nvCxnSpPr>
        <p:spPr>
          <a:xfrm rot="5400000">
            <a:off x="7849755" y="4246966"/>
            <a:ext cx="245293" cy="2109532"/>
          </a:xfrm>
          <a:prstGeom prst="curvedConnector2">
            <a:avLst/>
          </a:prstGeom>
          <a:ln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7962968" y="5471347"/>
            <a:ext cx="256257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chemeClr val="accent1">
                    <a:lumMod val="75000"/>
                  </a:schemeClr>
                </a:solidFill>
                <a:latin typeface="var(--vscode-repl-font-family)"/>
              </a:rPr>
              <a:t>self.config.RPN_ANCHOR_STRIDE</a:t>
            </a:r>
            <a:r>
              <a:rPr lang="ko-KR" altLang="en-US" sz="1000">
                <a:solidFill>
                  <a:schemeClr val="accent1">
                    <a:lumMod val="75000"/>
                  </a:schemeClr>
                </a:solidFill>
                <a:latin typeface="var(--vscode-repl-font-family)"/>
              </a:rPr>
              <a:t> </a:t>
            </a:r>
            <a:r>
              <a:rPr lang="en-US" altLang="ko-KR" sz="1000">
                <a:solidFill>
                  <a:schemeClr val="accent1">
                    <a:lumMod val="75000"/>
                  </a:schemeClr>
                </a:solidFill>
                <a:latin typeface="var(--vscode-repl-font-family)"/>
              </a:rPr>
              <a:t>=</a:t>
            </a:r>
            <a:r>
              <a:rPr lang="ko-KR" altLang="en-US" sz="1000">
                <a:solidFill>
                  <a:schemeClr val="accent1">
                    <a:lumMod val="75000"/>
                  </a:schemeClr>
                </a:solidFill>
                <a:latin typeface="var(--vscode-repl-font-family)"/>
              </a:rPr>
              <a:t> </a:t>
            </a:r>
            <a:r>
              <a:rPr lang="en-US" altLang="ko-KR" sz="1000">
                <a:solidFill>
                  <a:schemeClr val="accent1">
                    <a:lumMod val="75000"/>
                  </a:schemeClr>
                </a:solidFill>
                <a:latin typeface="var(--vscode-repl-font-family)"/>
              </a:rPr>
              <a:t>1</a:t>
            </a:r>
            <a:endParaRPr lang="en-US" altLang="ko-KR" sz="1000" b="0" i="0">
              <a:solidFill>
                <a:schemeClr val="accent1">
                  <a:lumMod val="75000"/>
                </a:schemeClr>
              </a:solidFill>
              <a:effectLst/>
              <a:latin typeface="var(--vscode-repl-font-family)"/>
            </a:endParaRPr>
          </a:p>
        </p:txBody>
      </p:sp>
      <p:cxnSp>
        <p:nvCxnSpPr>
          <p:cNvPr id="31" name="구부러진 연결선 30"/>
          <p:cNvCxnSpPr>
            <a:stCxn id="29" idx="1"/>
          </p:cNvCxnSpPr>
          <p:nvPr/>
        </p:nvCxnSpPr>
        <p:spPr>
          <a:xfrm rot="10800000" flipV="1">
            <a:off x="7232346" y="5594457"/>
            <a:ext cx="730623" cy="115369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/>
          <p:cNvSpPr/>
          <p:nvPr/>
        </p:nvSpPr>
        <p:spPr>
          <a:xfrm>
            <a:off x="337073" y="5717568"/>
            <a:ext cx="217752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rgbClr val="FF0000"/>
                </a:solidFill>
                <a:latin typeface="var(--vscode-repl-font-family)"/>
              </a:rPr>
              <a:t>a.shape</a:t>
            </a:r>
            <a:r>
              <a:rPr lang="ko-KR" altLang="en-US" sz="1400">
                <a:solidFill>
                  <a:srgbClr val="FF0000"/>
                </a:solidFill>
                <a:latin typeface="var(--vscode-repl-font-family)"/>
              </a:rPr>
              <a:t> </a:t>
            </a:r>
            <a:r>
              <a:rPr lang="en-US" altLang="ko-KR" sz="1400">
                <a:solidFill>
                  <a:srgbClr val="FF0000"/>
                </a:solidFill>
                <a:latin typeface="var(--vscode-repl-font-family)"/>
              </a:rPr>
              <a:t>=</a:t>
            </a:r>
            <a:r>
              <a:rPr lang="ko-KR" altLang="en-US" sz="1400">
                <a:solidFill>
                  <a:srgbClr val="FF0000"/>
                </a:solidFill>
                <a:latin typeface="var(--vscode-repl-font-family)"/>
              </a:rPr>
              <a:t> </a:t>
            </a:r>
            <a:r>
              <a:rPr lang="en-US" altLang="ko-KR" sz="1400">
                <a:solidFill>
                  <a:srgbClr val="FF0000"/>
                </a:solidFill>
                <a:latin typeface="var(--vscode-repl-font-family)"/>
              </a:rPr>
              <a:t>(261888, 4)</a:t>
            </a:r>
            <a:endParaRPr lang="en-US" altLang="ko-KR" sz="1400" b="0" i="0">
              <a:solidFill>
                <a:srgbClr val="FF0000"/>
              </a:solidFill>
              <a:effectLst/>
              <a:latin typeface="var(--vscode-repl-font-family)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226838" y="6052866"/>
            <a:ext cx="102987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i="1">
                <a:solidFill>
                  <a:srgbClr val="657B83"/>
                </a:solidFill>
                <a:latin typeface="Consolas" panose="020B0609020204030204" pitchFamily="49" charset="0"/>
              </a:rPr>
              <a:t># </a:t>
            </a:r>
            <a:r>
              <a:rPr lang="en-US" altLang="ko-KR" sz="1800" i="1">
                <a:solidFill>
                  <a:srgbClr val="859900"/>
                </a:solidFill>
                <a:latin typeface="Consolas" panose="020B0609020204030204" pitchFamily="49" charset="0"/>
              </a:rPr>
              <a:t>TODO</a:t>
            </a:r>
            <a:r>
              <a:rPr lang="en-US" altLang="ko-KR" sz="1800" i="1">
                <a:solidFill>
                  <a:srgbClr val="657B83"/>
                </a:solidFill>
                <a:latin typeface="Consolas" panose="020B0609020204030204" pitchFamily="49" charset="0"/>
              </a:rPr>
              <a:t>: Remove this after the notebook are refactored to not use it</a:t>
            </a:r>
            <a:endParaRPr lang="en-US" altLang="ko-KR" sz="18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800">
                <a:solidFill>
                  <a:srgbClr val="268BD2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8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800">
                <a:solidFill>
                  <a:srgbClr val="268BD2"/>
                </a:solidFill>
                <a:latin typeface="Consolas" panose="020B0609020204030204" pitchFamily="49" charset="0"/>
              </a:rPr>
              <a:t>anchors</a:t>
            </a:r>
            <a:r>
              <a:rPr lang="en-US" altLang="ko-KR" sz="18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8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8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800">
                <a:solidFill>
                  <a:srgbClr val="268BD2"/>
                </a:solidFill>
                <a:latin typeface="Consolas" panose="020B0609020204030204" pitchFamily="49" charset="0"/>
              </a:rPr>
              <a:t>a</a:t>
            </a:r>
            <a:endParaRPr lang="en-US" altLang="ko-KR" sz="18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800" i="1">
                <a:solidFill>
                  <a:srgbClr val="657B83"/>
                </a:solidFill>
                <a:latin typeface="Consolas" panose="020B0609020204030204" pitchFamily="49" charset="0"/>
              </a:rPr>
              <a:t># Normalize coordinates</a:t>
            </a:r>
            <a:endParaRPr lang="en-US" altLang="ko-KR" sz="18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800">
                <a:solidFill>
                  <a:srgbClr val="268BD2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8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800">
                <a:solidFill>
                  <a:srgbClr val="268BD2"/>
                </a:solidFill>
                <a:latin typeface="Consolas" panose="020B0609020204030204" pitchFamily="49" charset="0"/>
              </a:rPr>
              <a:t>_anchor_cache</a:t>
            </a:r>
            <a:r>
              <a:rPr lang="en-US" altLang="ko-KR" sz="1800">
                <a:solidFill>
                  <a:srgbClr val="BBBBBB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800">
                <a:solidFill>
                  <a:srgbClr val="CB4B16"/>
                </a:solidFill>
                <a:latin typeface="Consolas" panose="020B0609020204030204" pitchFamily="49" charset="0"/>
              </a:rPr>
              <a:t>tuple</a:t>
            </a:r>
            <a:r>
              <a:rPr lang="en-US" altLang="ko-KR" sz="1800">
                <a:solidFill>
                  <a:srgbClr val="BBBBBB"/>
                </a:solidFill>
                <a:latin typeface="Consolas" panose="020B0609020204030204" pitchFamily="49" charset="0"/>
              </a:rPr>
              <a:t>(image_shape)] </a:t>
            </a:r>
            <a:r>
              <a:rPr lang="en-US" altLang="ko-KR" sz="18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8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800">
                <a:solidFill>
                  <a:srgbClr val="CB4B16"/>
                </a:solidFill>
                <a:latin typeface="Consolas" panose="020B0609020204030204" pitchFamily="49" charset="0"/>
              </a:rPr>
              <a:t>utils</a:t>
            </a:r>
            <a:r>
              <a:rPr lang="en-US" altLang="ko-KR" sz="18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800">
                <a:solidFill>
                  <a:srgbClr val="268BD2"/>
                </a:solidFill>
                <a:latin typeface="Consolas" panose="020B0609020204030204" pitchFamily="49" charset="0"/>
              </a:rPr>
              <a:t>norm_boxes</a:t>
            </a:r>
            <a:r>
              <a:rPr lang="en-US" altLang="ko-KR" sz="18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800">
                <a:solidFill>
                  <a:srgbClr val="268BD2"/>
                </a:solidFill>
                <a:latin typeface="Consolas" panose="020B0609020204030204" pitchFamily="49" charset="0"/>
              </a:rPr>
              <a:t>a</a:t>
            </a:r>
            <a:r>
              <a:rPr lang="en-US" altLang="ko-KR" sz="1800">
                <a:solidFill>
                  <a:srgbClr val="BBBBBB"/>
                </a:solidFill>
                <a:latin typeface="Consolas" panose="020B0609020204030204" pitchFamily="49" charset="0"/>
              </a:rPr>
              <a:t>, image_shape[:</a:t>
            </a:r>
            <a:r>
              <a:rPr lang="en-US" altLang="ko-KR" sz="1800">
                <a:solidFill>
                  <a:srgbClr val="D33682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800">
                <a:solidFill>
                  <a:srgbClr val="BBBBBB"/>
                </a:solidFill>
                <a:latin typeface="Consolas" panose="020B0609020204030204" pitchFamily="49" charset="0"/>
              </a:rPr>
              <a:t>])</a:t>
            </a:r>
            <a:endParaRPr lang="en-US" altLang="ko-KR" sz="1800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226838" y="7313454"/>
            <a:ext cx="344915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>
                <a:latin typeface="+mn-ea"/>
              </a:rPr>
              <a:t>self._anchor_cache[(1024,1024,3)].shape</a:t>
            </a:r>
            <a:r>
              <a:rPr lang="ko-KR" altLang="en-US" sz="1000">
                <a:latin typeface="+mn-ea"/>
              </a:rPr>
              <a:t> </a:t>
            </a:r>
            <a:r>
              <a:rPr lang="en-US" altLang="ko-KR" sz="1000">
                <a:latin typeface="+mn-ea"/>
              </a:rPr>
              <a:t>=</a:t>
            </a:r>
            <a:r>
              <a:rPr lang="ko-KR" altLang="en-US" sz="1000">
                <a:latin typeface="+mn-ea"/>
              </a:rPr>
              <a:t> </a:t>
            </a:r>
            <a:r>
              <a:rPr lang="en-US" altLang="ko-KR" sz="1000">
                <a:latin typeface="+mn-ea"/>
              </a:rPr>
              <a:t>(261888, 4)</a:t>
            </a:r>
            <a:endParaRPr lang="en-US" altLang="ko-KR" sz="1000" b="0" i="0">
              <a:effectLst/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125136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FF0000"/>
        </a:solidFill>
      </a:spPr>
      <a:bodyPr rtlCol="0" anchor="ctr"/>
      <a:lstStyle>
        <a:defPPr algn="ctr">
          <a:defRPr sz="1500" dirty="0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16180</TotalTime>
  <Words>10528</Words>
  <Application>Microsoft Office PowerPoint</Application>
  <PresentationFormat>사용자 지정</PresentationFormat>
  <Paragraphs>2142</Paragraphs>
  <Slides>68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68</vt:i4>
      </vt:variant>
    </vt:vector>
  </HeadingPairs>
  <TitlesOfParts>
    <vt:vector size="83" baseType="lpstr">
      <vt:lpstr>Arial Unicode MS</vt:lpstr>
      <vt:lpstr>HY견고딕</vt:lpstr>
      <vt:lpstr>KoPub돋움체 Bold</vt:lpstr>
      <vt:lpstr>KoPub돋움체 Medium</vt:lpstr>
      <vt:lpstr>Menlo</vt:lpstr>
      <vt:lpstr>var(--vscode-repl-font-family)</vt:lpstr>
      <vt:lpstr>맑은 고딕</vt:lpstr>
      <vt:lpstr>Arial</vt:lpstr>
      <vt:lpstr>Calibri</vt:lpstr>
      <vt:lpstr>Cambria Math</vt:lpstr>
      <vt:lpstr>Consolas</vt:lpstr>
      <vt:lpstr>Times New Roman</vt:lpstr>
      <vt:lpstr>Wingdings</vt:lpstr>
      <vt:lpstr>Office 테마</vt:lpstr>
      <vt:lpstr>디자인 사용자 지정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비즈니스아츠</dc:creator>
  <cp:lastModifiedBy>Windows 사용자</cp:lastModifiedBy>
  <cp:revision>2417</cp:revision>
  <cp:lastPrinted>2020-07-27T06:50:21Z</cp:lastPrinted>
  <dcterms:created xsi:type="dcterms:W3CDTF">2019-01-23T01:28:59Z</dcterms:created>
  <dcterms:modified xsi:type="dcterms:W3CDTF">2021-06-18T02:23:22Z</dcterms:modified>
</cp:coreProperties>
</file>